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691" r:id="rId6"/>
    <p:sldMasterId id="2147483705" r:id="rId7"/>
    <p:sldMasterId id="2147483717" r:id="rId8"/>
  </p:sldMasterIdLst>
  <p:notesMasterIdLst>
    <p:notesMasterId r:id="rId21"/>
  </p:notesMasterIdLst>
  <p:handoutMasterIdLst>
    <p:handoutMasterId r:id="rId22"/>
  </p:handoutMasterIdLst>
  <p:sldIdLst>
    <p:sldId id="306" r:id="rId9"/>
    <p:sldId id="303" r:id="rId10"/>
    <p:sldId id="316" r:id="rId11"/>
    <p:sldId id="307" r:id="rId12"/>
    <p:sldId id="309" r:id="rId13"/>
    <p:sldId id="312" r:id="rId14"/>
    <p:sldId id="308" r:id="rId15"/>
    <p:sldId id="310" r:id="rId16"/>
    <p:sldId id="311" r:id="rId17"/>
    <p:sldId id="315" r:id="rId18"/>
    <p:sldId id="314" r:id="rId19"/>
    <p:sldId id="31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8" autoAdjust="0"/>
    <p:restoredTop sz="96702" autoAdjust="0"/>
  </p:normalViewPr>
  <p:slideViewPr>
    <p:cSldViewPr>
      <p:cViewPr varScale="1">
        <p:scale>
          <a:sx n="162" d="100"/>
          <a:sy n="162" d="100"/>
        </p:scale>
        <p:origin x="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F7D1-1BE9-4A00-9E3F-44ED61F05A5C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B923F-B563-4300-9B2A-B5F9E2BD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0B4A82-A9AF-4090-B262-8011C68578C1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B4F771-5F7F-4994-A430-D76B8B49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8E8-B6B7-45F2-B0E8-5E2B028445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93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0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4F771-5F7F-4994-A430-D76B8B499A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1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3719" r="14911" b="14671"/>
          <a:stretch/>
        </p:blipFill>
        <p:spPr>
          <a:xfrm>
            <a:off x="7767638" y="3871546"/>
            <a:ext cx="1376363" cy="16720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78" y="1981200"/>
            <a:ext cx="2240122" cy="1828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4"/>
          <a:srcRect t="1473"/>
          <a:stretch/>
        </p:blipFill>
        <p:spPr>
          <a:xfrm>
            <a:off x="0" y="1042986"/>
            <a:ext cx="3657600" cy="581501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0"/>
            <a:ext cx="3657600" cy="990600"/>
          </a:xfrm>
          <a:prstGeom prst="rect">
            <a:avLst/>
          </a:prstGeom>
          <a:solidFill>
            <a:srgbClr val="75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1" y="194894"/>
            <a:ext cx="2978556" cy="600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32310" y="1531732"/>
            <a:ext cx="3196690" cy="3104635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32310" y="4844112"/>
            <a:ext cx="3196690" cy="87088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232310" y="5807472"/>
            <a:ext cx="3196690" cy="79873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772400" y="5611190"/>
            <a:ext cx="1371600" cy="1261872"/>
            <a:chOff x="7772400" y="5611190"/>
            <a:chExt cx="1371600" cy="1261872"/>
          </a:xfrm>
        </p:grpSpPr>
        <p:pic>
          <p:nvPicPr>
            <p:cNvPr id="19" name="Picture 18"/>
            <p:cNvPicPr>
              <a:picLocks/>
            </p:cNvPicPr>
            <p:nvPr userDrawn="1"/>
          </p:nvPicPr>
          <p:blipFill rotWithShape="1">
            <a:blip r:embed="rId4"/>
            <a:srcRect t="1473"/>
            <a:stretch/>
          </p:blipFill>
          <p:spPr>
            <a:xfrm>
              <a:off x="7772400" y="5611190"/>
              <a:ext cx="1371600" cy="12618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765" y="5746826"/>
              <a:ext cx="960871" cy="990600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8" b="27983"/>
          <a:stretch/>
        </p:blipFill>
        <p:spPr>
          <a:xfrm>
            <a:off x="3733800" y="0"/>
            <a:ext cx="5410200" cy="1922107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191" r="196" b="29033"/>
          <a:stretch/>
        </p:blipFill>
        <p:spPr>
          <a:xfrm>
            <a:off x="3733800" y="3871546"/>
            <a:ext cx="3962400" cy="2990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11267" r="8222" b="10632"/>
          <a:stretch/>
        </p:blipFill>
        <p:spPr>
          <a:xfrm>
            <a:off x="3733801" y="1985962"/>
            <a:ext cx="3071812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3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CB3A-F487-4B24-946F-4762AFD1E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3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3C2-F2EF-49C7-9868-670EE40A1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7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48AA-25E0-4115-93AD-3A481312B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3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5512-8274-436E-9E63-1501F68D78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9612-AD1F-9643-9C21-E87992AF44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 of Colorodo Center for Neuroscience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6322-C9AB-0846-B1C4-17D98547F6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7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AA85-CE74-4664-BE6B-E59D8BD820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69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1AAF-A1FB-469E-84B6-B880F13067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9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1C56-F788-40F6-9CA6-A8974EE0F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170-21A6-4042-9755-E1C384487F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3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19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3E32-2B49-4ACA-9D1C-F609152454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76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27797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1FCE-6537-4757-BE02-CE20544901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CB3A-F487-4B24-946F-4762AFD1E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39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3C2-F2EF-49C7-9868-670EE40A1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71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48AA-25E0-4115-93AD-3A481312B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2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5512-8274-436E-9E63-1501F68D78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9612-AD1F-9643-9C21-E87992AF44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 of Colorodo Center for Neuroscience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6322-C9AB-0846-B1C4-17D98547F6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89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05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1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4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92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6A9-1361-45FF-B43B-DE3415EAF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26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8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1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4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27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02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8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48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3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AA85-CE74-4664-BE6B-E59D8BD820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27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4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11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5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32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98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6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8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81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2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1AAF-A1FB-469E-84B6-B880F13067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7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8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83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60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9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2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72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24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61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0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1C56-F788-40F6-9CA6-A8974EE0F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43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0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A170-21A6-4042-9755-E1C384487F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1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3E32-2B49-4ACA-9D1C-F609152454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27797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1FCE-6537-4757-BE02-CE20544901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2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35635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D870-1D93-47D4-8C25-A531BB603A9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/>
              <a:t>5/11/18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77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1"/>
            <a:ext cx="9144000" cy="928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705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364224"/>
            <a:ext cx="1853410" cy="3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7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356350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D870-1D93-47D4-8C25-A531BB603A9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/>
              <a:t>5/11/18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77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270D-EBC3-46C7-BDEA-97FFFEA98764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"/>
            <a:ext cx="9144000" cy="928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705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31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0FA7-1949-4C09-A092-5FF4264A560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0851E-A2CA-4B22-8955-E5CB59448F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" y="30480"/>
            <a:ext cx="91440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4" r:id="rId2"/>
    <p:sldLayoutId id="2147483703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6DD0-11D8-4BD2-BA50-31995F0F6865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D2C1A-1086-4982-BDFB-41404C3C482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-3314701" y="3314700"/>
            <a:ext cx="6858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4046-35DE-46B3-9886-6FDA818D6AD0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1CD5-BF8C-4B8F-B17D-6FE3E33EDB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6721473"/>
            <a:ext cx="9144000" cy="1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0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ocaddie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-14-056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nts.nih.gov/grants/guide/pa-files/PA-16-296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R-13-044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nts.nih.gov/grants/guide/pa-files/PAR-16-323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R-14-039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FaceBase Consortium:</a:t>
            </a:r>
            <a:br>
              <a:rPr lang="en-US" dirty="0"/>
            </a:br>
            <a:r>
              <a:rPr lang="en-US"/>
              <a:t>NIDCR Update 2018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Steven Scholnick, PhD</a:t>
            </a:r>
          </a:p>
          <a:p>
            <a:r>
              <a:rPr lang="en-US" sz="1400" dirty="0"/>
              <a:t>TGRB/NIDCR/NIH</a:t>
            </a:r>
          </a:p>
          <a:p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5/15/18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5948E-57AD-1343-86AA-548266B263FA}"/>
              </a:ext>
            </a:extLst>
          </p:cNvPr>
          <p:cNvSpPr/>
          <p:nvPr/>
        </p:nvSpPr>
        <p:spPr>
          <a:xfrm>
            <a:off x="3733800" y="1981200"/>
            <a:ext cx="3124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369A67-DFA1-D148-ABAE-F9AF0A6DC2AA}"/>
              </a:ext>
            </a:extLst>
          </p:cNvPr>
          <p:cNvSpPr/>
          <p:nvPr/>
        </p:nvSpPr>
        <p:spPr>
          <a:xfrm>
            <a:off x="7772400" y="3870434"/>
            <a:ext cx="1371600" cy="1692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55D64A-8410-984B-A748-E49B5863A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878317"/>
            <a:ext cx="1371600" cy="1712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73FFAF-1868-C94D-BDB5-19D3A0C73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055" y="1994338"/>
            <a:ext cx="3046284" cy="180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17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Gabriella Miller Kids First Initiative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Congressionally mandated NIH Common Fund Initiative examining the genomics of pediatric cancers and structural birth defects</a:t>
            </a:r>
          </a:p>
          <a:p>
            <a:pPr lvl="1"/>
            <a:r>
              <a:rPr lang="en-US" u="sng" dirty="0">
                <a:solidFill>
                  <a:srgbClr val="0C4DFF"/>
                </a:solidFill>
              </a:rPr>
              <a:t>https://</a:t>
            </a:r>
            <a:r>
              <a:rPr lang="en-US" u="sng" dirty="0" err="1">
                <a:solidFill>
                  <a:srgbClr val="0C4DFF"/>
                </a:solidFill>
              </a:rPr>
              <a:t>commonfund.nih.gov</a:t>
            </a:r>
            <a:r>
              <a:rPr lang="en-US" u="sng" dirty="0">
                <a:solidFill>
                  <a:srgbClr val="0C4DFF"/>
                </a:solidFill>
              </a:rPr>
              <a:t>/</a:t>
            </a:r>
            <a:r>
              <a:rPr lang="en-US" u="sng" dirty="0" err="1">
                <a:solidFill>
                  <a:srgbClr val="0C4DFF"/>
                </a:solidFill>
              </a:rPr>
              <a:t>kidsfirst</a:t>
            </a:r>
            <a:r>
              <a:rPr lang="en-US" u="sng" dirty="0">
                <a:solidFill>
                  <a:srgbClr val="0C4DFF"/>
                </a:solidFill>
              </a:rPr>
              <a:t>/overview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$12.6 million projected for each of 10 years</a:t>
            </a:r>
          </a:p>
          <a:p>
            <a:r>
              <a:rPr lang="en-US" dirty="0">
                <a:solidFill>
                  <a:schemeClr val="tx1"/>
                </a:solidFill>
              </a:rPr>
              <a:t>WGS of existing cohorts and development of a data resource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Cleft lip/palate, craniosynostosis, &amp; craniofacial microsomia cohorts</a:t>
            </a:r>
          </a:p>
          <a:p>
            <a:r>
              <a:rPr lang="en-US" dirty="0">
                <a:solidFill>
                  <a:schemeClr val="tx1"/>
                </a:solidFill>
              </a:rPr>
              <a:t>PAR-18-733:</a:t>
            </a:r>
            <a:r>
              <a:rPr lang="en-US" dirty="0"/>
              <a:t> </a:t>
            </a:r>
            <a:r>
              <a:rPr lang="en-US" u="sng" dirty="0">
                <a:solidFill>
                  <a:srgbClr val="0432FF"/>
                </a:solidFill>
              </a:rPr>
              <a:t>Small Research Grants for Analyses of Data for the Gabriella Miller Kids First Data Resource (R03 - Clinical Trial Not Allowed)</a:t>
            </a: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NIDCR contact: Lu Wang</a:t>
            </a:r>
          </a:p>
        </p:txBody>
      </p:sp>
    </p:spTree>
    <p:extLst>
      <p:ext uri="{BB962C8B-B14F-4D97-AF65-F5344CB8AC3E}">
        <p14:creationId xmlns:p14="http://schemas.microsoft.com/office/powerpoint/2010/main" val="27070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BD2K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Data Commons, pilot now running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Carl and his group are involved</a:t>
            </a:r>
          </a:p>
          <a:p>
            <a:r>
              <a:rPr lang="en-US" dirty="0">
                <a:solidFill>
                  <a:schemeClr val="tx1"/>
                </a:solidFill>
              </a:rPr>
              <a:t>The Data Discovery Index Coordination Consortium</a:t>
            </a:r>
          </a:p>
          <a:p>
            <a:pPr lvl="1"/>
            <a:r>
              <a:rPr lang="en-US" dirty="0">
                <a:hlinkClick r:id="rId3"/>
              </a:rPr>
              <a:t>http://biocaddie.org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BD2K Fundamentals of Data Science Series</a:t>
            </a:r>
          </a:p>
          <a:p>
            <a:pPr lvl="1"/>
            <a:r>
              <a:rPr lang="en-US" u="sng" dirty="0">
                <a:solidFill>
                  <a:srgbClr val="0432FF"/>
                </a:solidFill>
              </a:rPr>
              <a:t>http://</a:t>
            </a:r>
            <a:r>
              <a:rPr lang="en-US" u="sng" dirty="0" err="1">
                <a:solidFill>
                  <a:srgbClr val="0432FF"/>
                </a:solidFill>
              </a:rPr>
              <a:t>www.bigdatau.org</a:t>
            </a:r>
            <a:r>
              <a:rPr lang="en-US" u="sng" dirty="0">
                <a:solidFill>
                  <a:srgbClr val="0432FF"/>
                </a:solidFill>
              </a:rPr>
              <a:t>/data-science-seminars</a:t>
            </a:r>
          </a:p>
        </p:txBody>
      </p:sp>
    </p:spTree>
    <p:extLst>
      <p:ext uri="{BB962C8B-B14F-4D97-AF65-F5344CB8AC3E}">
        <p14:creationId xmlns:p14="http://schemas.microsoft.com/office/powerpoint/2010/main" val="19467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FaceBase 3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current U01s expire on </a:t>
            </a:r>
            <a:r>
              <a:rPr lang="en-US" b="1" dirty="0">
                <a:solidFill>
                  <a:srgbClr val="FF0000"/>
                </a:solidFill>
              </a:rPr>
              <a:t>4/30/19</a:t>
            </a:r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FaceBase 3 RFA is out (RFA-DE-19-003) but the format for the next iteration will be very differen</a:t>
            </a:r>
            <a:r>
              <a:rPr lang="en-US" dirty="0"/>
              <a:t>t: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Hub only, no spokes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number of labs outside of the consortium generating ”spoke type” data has really grown.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The FB3 hub will be charged with working with those labs to incorporate their data into FaceBase.</a:t>
            </a:r>
          </a:p>
          <a:p>
            <a:r>
              <a:rPr lang="en-US" dirty="0">
                <a:solidFill>
                  <a:schemeClr val="tx1"/>
                </a:solidFill>
              </a:rPr>
              <a:t>A good way </a:t>
            </a:r>
            <a:r>
              <a:rPr lang="en-US">
                <a:solidFill>
                  <a:schemeClr val="tx1"/>
                </a:solidFill>
              </a:rPr>
              <a:t>for NIDCR-funded </a:t>
            </a:r>
            <a:r>
              <a:rPr lang="en-US" dirty="0">
                <a:solidFill>
                  <a:schemeClr val="tx1"/>
                </a:solidFill>
              </a:rPr>
              <a:t>craniofacial biology labs to satisfy their data sharing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236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reminder of why we’re here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Facilitate craniofacial research by making large, integrated datasets </a:t>
            </a:r>
            <a:r>
              <a:rPr lang="en-US" u="sng" dirty="0">
                <a:solidFill>
                  <a:schemeClr val="tx1"/>
                </a:solidFill>
              </a:rPr>
              <a:t>available to the wider scientific community</a:t>
            </a:r>
          </a:p>
          <a:p>
            <a:r>
              <a:rPr lang="en-US" dirty="0">
                <a:solidFill>
                  <a:schemeClr val="tx1"/>
                </a:solidFill>
              </a:rPr>
              <a:t>Develop the tools and datasets needed for a comprehensive, systems-wide, understanding of the developmental processes that create the face during embryogenesis and how those processes go awry.</a:t>
            </a:r>
          </a:p>
        </p:txBody>
      </p:sp>
    </p:spTree>
    <p:extLst>
      <p:ext uri="{BB962C8B-B14F-4D97-AF65-F5344CB8AC3E}">
        <p14:creationId xmlns:p14="http://schemas.microsoft.com/office/powerpoint/2010/main" val="408498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reminder of why we’re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1707A4-DD86-C745-956C-A8AB61BD5DF8}"/>
              </a:ext>
            </a:extLst>
          </p:cNvPr>
          <p:cNvSpPr txBox="1"/>
          <p:nvPr/>
        </p:nvSpPr>
        <p:spPr>
          <a:xfrm>
            <a:off x="444610" y="1143000"/>
            <a:ext cx="8408175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0432FF"/>
              </a:solidFill>
            </a:endParaRPr>
          </a:p>
          <a:p>
            <a:pPr algn="ctr"/>
            <a:endParaRPr lang="en-US" sz="3600" dirty="0">
              <a:solidFill>
                <a:srgbClr val="0432FF"/>
              </a:solidFill>
            </a:endParaRPr>
          </a:p>
          <a:p>
            <a:pPr algn="ctr"/>
            <a:r>
              <a:rPr lang="en-US" sz="3600" dirty="0"/>
              <a:t>We’re entering year</a:t>
            </a:r>
            <a:r>
              <a:rPr lang="en-US" sz="3600" dirty="0">
                <a:solidFill>
                  <a:srgbClr val="0432FF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5</a:t>
            </a:r>
            <a:r>
              <a:rPr lang="en-US" sz="3600" dirty="0">
                <a:solidFill>
                  <a:srgbClr val="0432FF"/>
                </a:solidFill>
              </a:rPr>
              <a:t> </a:t>
            </a:r>
            <a:r>
              <a:rPr lang="en-US" sz="3600" dirty="0"/>
              <a:t>of these awards</a:t>
            </a:r>
            <a:r>
              <a:rPr lang="en-US" sz="3600" dirty="0">
                <a:solidFill>
                  <a:srgbClr val="0432FF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so time is of the essence</a:t>
            </a:r>
          </a:p>
          <a:p>
            <a:pPr algn="ctr"/>
            <a:endParaRPr lang="en-US" sz="3600" b="1" u="sng" dirty="0">
              <a:solidFill>
                <a:srgbClr val="FF0000"/>
              </a:solidFill>
            </a:endParaRPr>
          </a:p>
          <a:p>
            <a:pPr algn="ctr"/>
            <a:r>
              <a:rPr lang="en-US" sz="3600" dirty="0"/>
              <a:t>Ideally, all datasets will be curated and available on FaceBase by 4/30/19</a:t>
            </a:r>
          </a:p>
          <a:p>
            <a:pPr algn="ctr"/>
            <a:endParaRPr lang="en-US" sz="3600" b="1" u="sng" dirty="0">
              <a:solidFill>
                <a:srgbClr val="FF0000"/>
              </a:solidFill>
            </a:endParaRPr>
          </a:p>
          <a:p>
            <a:pPr algn="ctr"/>
            <a:endParaRPr lang="en-US" sz="3600" b="1" u="sng" dirty="0">
              <a:solidFill>
                <a:srgbClr val="FF0000"/>
              </a:solidFill>
            </a:endParaRPr>
          </a:p>
          <a:p>
            <a:pPr algn="ctr"/>
            <a:endParaRPr lang="en-US" sz="3600" b="1" u="sng" dirty="0">
              <a:solidFill>
                <a:srgbClr val="FF0000"/>
              </a:solidFill>
            </a:endParaRPr>
          </a:p>
          <a:p>
            <a:pPr algn="ctr"/>
            <a:endParaRPr lang="en-US" sz="3600" b="1" u="sng" dirty="0">
              <a:solidFill>
                <a:srgbClr val="FF0000"/>
              </a:solidFill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309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topics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SLG members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NIDCR Staff</a:t>
            </a:r>
          </a:p>
          <a:p>
            <a:r>
              <a:rPr lang="en-US" dirty="0">
                <a:solidFill>
                  <a:schemeClr val="tx1"/>
                </a:solidFill>
              </a:rPr>
              <a:t>Additional funding opportunities for: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Using FaceBase data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Genetics/genomics research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Support for training</a:t>
            </a:r>
          </a:p>
          <a:p>
            <a:r>
              <a:rPr lang="en-US" dirty="0">
                <a:solidFill>
                  <a:schemeClr val="tx1"/>
                </a:solidFill>
              </a:rPr>
              <a:t>Gabriella Miller Kids First Initiative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Purpose and potential 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4597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Related FOA: </a:t>
            </a:r>
            <a:r>
              <a:rPr lang="mr-IN" dirty="0"/>
              <a:t>PAR-16-36</a:t>
            </a:r>
            <a:r>
              <a:rPr lang="en-US" dirty="0"/>
              <a:t>2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NIDCR Small Research Grants for Secondary Analysis of </a:t>
            </a:r>
            <a:r>
              <a:rPr lang="en-US" u="sng" dirty="0">
                <a:solidFill>
                  <a:schemeClr val="tx1"/>
                </a:solidFill>
              </a:rPr>
              <a:t>FaceBase Data</a:t>
            </a:r>
            <a:r>
              <a:rPr lang="en-US" dirty="0">
                <a:solidFill>
                  <a:schemeClr val="tx1"/>
                </a:solidFill>
              </a:rPr>
              <a:t> (R03)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Encourage “outside” use of FaceBase data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Encourage analyses that tie together data from different FaceBase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Larger than normal R03 budget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Maximum direct cost of </a:t>
            </a:r>
            <a:r>
              <a:rPr lang="en-US" u="sng" dirty="0">
                <a:solidFill>
                  <a:schemeClr val="tx2"/>
                </a:solidFill>
              </a:rPr>
              <a:t>$200,000</a:t>
            </a:r>
            <a:r>
              <a:rPr lang="en-US" dirty="0">
                <a:solidFill>
                  <a:schemeClr val="tx2"/>
                </a:solidFill>
              </a:rPr>
              <a:t> for the maximum of a two year funding period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intended for support of data generation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Some generation of data for validation is okay</a:t>
            </a:r>
          </a:p>
        </p:txBody>
      </p:sp>
    </p:spTree>
    <p:extLst>
      <p:ext uri="{BB962C8B-B14F-4D97-AF65-F5344CB8AC3E}">
        <p14:creationId xmlns:p14="http://schemas.microsoft.com/office/powerpoint/2010/main" val="28149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Related FOA: </a:t>
            </a:r>
            <a:r>
              <a:rPr lang="mr-IN" dirty="0"/>
              <a:t>PAR-16-36</a:t>
            </a:r>
            <a:r>
              <a:rPr lang="en-US" dirty="0"/>
              <a:t>2	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Six awards have been funded so far: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i="1" dirty="0">
                <a:solidFill>
                  <a:schemeClr val="tx1"/>
                </a:solidFill>
              </a:rPr>
              <a:t>Functional genomics to identify miRNA targets in the developing face</a:t>
            </a:r>
            <a:r>
              <a:rPr lang="en-US" sz="2200" dirty="0">
                <a:solidFill>
                  <a:schemeClr val="tx1"/>
                </a:solidFill>
              </a:rPr>
              <a:t>; </a:t>
            </a:r>
            <a:r>
              <a:rPr lang="en-US" sz="2200" dirty="0">
                <a:solidFill>
                  <a:schemeClr val="tx2"/>
                </a:solidFill>
              </a:rPr>
              <a:t>Joan Hooper; University of Colorado, Denver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i="1" dirty="0">
                <a:solidFill>
                  <a:schemeClr val="tx1"/>
                </a:solidFill>
              </a:rPr>
              <a:t>A web-based craniofacial disease gene discovery tool;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Salil </a:t>
            </a:r>
            <a:r>
              <a:rPr lang="en-US" sz="2200" dirty="0" err="1">
                <a:solidFill>
                  <a:schemeClr val="tx2"/>
                </a:solidFill>
              </a:rPr>
              <a:t>Lachke</a:t>
            </a:r>
            <a:r>
              <a:rPr lang="en-US" sz="2200" dirty="0">
                <a:solidFill>
                  <a:schemeClr val="tx2"/>
                </a:solidFill>
              </a:rPr>
              <a:t>; University of Delaware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i="1" dirty="0" err="1">
                <a:solidFill>
                  <a:schemeClr val="tx1"/>
                </a:solidFill>
              </a:rPr>
              <a:t>Genomewide</a:t>
            </a:r>
            <a:r>
              <a:rPr lang="en-US" sz="2200" i="1" dirty="0">
                <a:solidFill>
                  <a:schemeClr val="tx1"/>
                </a:solidFill>
              </a:rPr>
              <a:t> Copy Number Variation Analysis and Association with Facial Shape Variation;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Tamim Shaikh; University of Colorado, Denver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i="1" dirty="0">
                <a:solidFill>
                  <a:schemeClr val="tx1"/>
                </a:solidFill>
              </a:rPr>
              <a:t>Exploratory Statistical Analysis of Differential Network Behaviors Based on Gene Expression Atlas of Palate Development</a:t>
            </a:r>
            <a:r>
              <a:rPr lang="en-US" sz="2200" dirty="0">
                <a:solidFill>
                  <a:schemeClr val="tx1"/>
                </a:solidFill>
              </a:rPr>
              <a:t>; </a:t>
            </a:r>
            <a:r>
              <a:rPr lang="en-US" sz="2200" dirty="0">
                <a:solidFill>
                  <a:schemeClr val="tx2"/>
                </a:solidFill>
              </a:rPr>
              <a:t>Somnath </a:t>
            </a:r>
            <a:r>
              <a:rPr lang="en-US" sz="2200" dirty="0" err="1">
                <a:solidFill>
                  <a:schemeClr val="tx2"/>
                </a:solidFill>
              </a:rPr>
              <a:t>Datta</a:t>
            </a:r>
            <a:r>
              <a:rPr lang="en-US" sz="2200" dirty="0">
                <a:solidFill>
                  <a:schemeClr val="tx2"/>
                </a:solidFill>
              </a:rPr>
              <a:t>; University of Louisville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i="1" dirty="0">
                <a:solidFill>
                  <a:schemeClr val="tx1"/>
                </a:solidFill>
              </a:rPr>
              <a:t>Transcripts and Functions Targeted by Non-coding RNAs in Palate Development</a:t>
            </a:r>
            <a:r>
              <a:rPr lang="en-US" sz="2200" dirty="0">
                <a:solidFill>
                  <a:schemeClr val="tx1"/>
                </a:solidFill>
              </a:rPr>
              <a:t>;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Junichi Iwata; University of Texas Health Science Center, Houston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200" i="1" dirty="0">
                <a:solidFill>
                  <a:schemeClr val="tx1"/>
                </a:solidFill>
              </a:rPr>
              <a:t>Identification of microRNAs associated with cleft lip</a:t>
            </a:r>
            <a:r>
              <a:rPr lang="en-US" sz="2200" dirty="0">
                <a:solidFill>
                  <a:schemeClr val="tx1"/>
                </a:solidFill>
              </a:rPr>
              <a:t>; Junichi Iwata; </a:t>
            </a:r>
            <a:r>
              <a:rPr lang="en-US" sz="2200" dirty="0">
                <a:solidFill>
                  <a:schemeClr val="tx2"/>
                </a:solidFill>
              </a:rPr>
              <a:t>University of Texas Health Science Center, Houston</a:t>
            </a:r>
          </a:p>
          <a:p>
            <a:pPr lvl="1"/>
            <a:endParaRPr lang="en-US" sz="1600" dirty="0"/>
          </a:p>
          <a:p>
            <a:r>
              <a:rPr lang="en-US" sz="2600" dirty="0">
                <a:solidFill>
                  <a:schemeClr val="tx1"/>
                </a:solidFill>
              </a:rPr>
              <a:t>If you want to know more about these projects, you can look them up in the NIH </a:t>
            </a:r>
            <a:r>
              <a:rPr lang="en-US" sz="2600" dirty="0" err="1">
                <a:solidFill>
                  <a:schemeClr val="tx1"/>
                </a:solidFill>
              </a:rPr>
              <a:t>RePORTER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Recipients  of these grants are expected to share the results of their analyses through FaceBase</a:t>
            </a:r>
          </a:p>
        </p:txBody>
      </p:sp>
    </p:spTree>
    <p:extLst>
      <p:ext uri="{BB962C8B-B14F-4D97-AF65-F5344CB8AC3E}">
        <p14:creationId xmlns:p14="http://schemas.microsoft.com/office/powerpoint/2010/main" val="21879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Craniofacial genetics-related R01 FOAs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mr-IN" dirty="0">
                <a:solidFill>
                  <a:schemeClr val="tx1"/>
                </a:solidFill>
              </a:rPr>
              <a:t>PAR-17-236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Genetic Susceptibility &amp; Variability of Human Structural Birth Defects (R01)</a:t>
            </a: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NIDCR contact: Steve Scholnick</a:t>
            </a:r>
          </a:p>
          <a:p>
            <a:r>
              <a:rPr lang="mr-IN" dirty="0">
                <a:solidFill>
                  <a:schemeClr val="tx1"/>
                </a:solidFill>
              </a:rPr>
              <a:t>​PAR-16-295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mr-IN" dirty="0">
                <a:solidFill>
                  <a:schemeClr val="tx1"/>
                </a:solidFill>
              </a:rPr>
              <a:t>PA-16-296</a:t>
            </a:r>
            <a:r>
              <a:rPr lang="en-US" dirty="0"/>
              <a:t>: ​</a:t>
            </a:r>
            <a:r>
              <a:rPr lang="en-US" dirty="0">
                <a:hlinkClick r:id="rId4"/>
              </a:rPr>
              <a:t>Factors Underlying Differences in Female and Male Presentation for Dental, Oral, and Craniofacial Diseases and Conditions (R01/R21)​</a:t>
            </a: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NIDCR contact: ​​Preethi </a:t>
            </a:r>
            <a:r>
              <a:rPr lang="en-US" dirty="0" err="1">
                <a:solidFill>
                  <a:schemeClr val="tx2"/>
                </a:solidFill>
              </a:rPr>
              <a:t>Chander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Craniofacial genetics-related R03 FOAs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PAR-16-070: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NIDCR Small Research Grants for Data Analysis and Statistical Methodology Applied to Genome-wide Data (R03)</a:t>
            </a: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NIDCR contact: Lu Wang</a:t>
            </a:r>
          </a:p>
          <a:p>
            <a:r>
              <a:rPr lang="mr-IN" dirty="0">
                <a:solidFill>
                  <a:schemeClr val="tx1"/>
                </a:solidFill>
              </a:rPr>
              <a:t>PAR-16-323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Small Research Grants for Establishing Basic Science-Clinical Collaborations to Understand Structural Birth Defects (R03)​</a:t>
            </a: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NIDCR contact: Steve Scholnick</a:t>
            </a:r>
          </a:p>
        </p:txBody>
      </p:sp>
    </p:spTree>
    <p:extLst>
      <p:ext uri="{BB962C8B-B14F-4D97-AF65-F5344CB8AC3E}">
        <p14:creationId xmlns:p14="http://schemas.microsoft.com/office/powerpoint/2010/main" val="1695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FOAs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PAR-16-179: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  <a:hlinkClick r:id="rId3"/>
              </a:rPr>
              <a:t>Short-term Mentored Career Enhancement Award in Dental, Oral and Craniofacial Research for Mid-Career and Senior Investigators (K18)</a:t>
            </a:r>
            <a:endParaRPr lang="en-US" dirty="0">
              <a:solidFill>
                <a:srgbClr val="0432FF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NIDCR contact: Lynn King or Lu Wang</a:t>
            </a:r>
          </a:p>
          <a:p>
            <a:r>
              <a:rPr lang="mr-IN" dirty="0">
                <a:solidFill>
                  <a:schemeClr val="tx1"/>
                </a:solidFill>
              </a:rPr>
              <a:t>PA-1</a:t>
            </a: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mr-IN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397/</a:t>
            </a:r>
            <a:r>
              <a:rPr lang="mr-IN" dirty="0">
                <a:solidFill>
                  <a:schemeClr val="tx1"/>
                </a:solidFill>
              </a:rPr>
              <a:t>PAR-1</a:t>
            </a:r>
            <a:r>
              <a:rPr lang="en-US" dirty="0">
                <a:solidFill>
                  <a:schemeClr val="tx1"/>
                </a:solidFill>
              </a:rPr>
              <a:t>8-398:</a:t>
            </a:r>
            <a:r>
              <a:rPr lang="en-US" dirty="0"/>
              <a:t> </a:t>
            </a:r>
            <a:r>
              <a:rPr lang="en-US" u="sng" dirty="0">
                <a:solidFill>
                  <a:srgbClr val="0432FF"/>
                </a:solidFill>
              </a:rPr>
              <a:t>NIH Pathway to Independence Award (Parent K99/R00)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NIDCR contact: Leslie Frieden</a:t>
            </a:r>
          </a:p>
          <a:p>
            <a:r>
              <a:rPr lang="en-US" dirty="0">
                <a:solidFill>
                  <a:schemeClr val="tx1"/>
                </a:solidFill>
              </a:rPr>
              <a:t>PA-16-288: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u="sng" dirty="0">
                <a:solidFill>
                  <a:srgbClr val="0432FF"/>
                </a:solidFill>
              </a:rPr>
              <a:t>Research Supplements to Promote Diversity in Health-Related Research (Admin </a:t>
            </a:r>
            <a:r>
              <a:rPr lang="en-US" u="sng" dirty="0" err="1">
                <a:solidFill>
                  <a:srgbClr val="0432FF"/>
                </a:solidFill>
              </a:rPr>
              <a:t>Supp</a:t>
            </a:r>
            <a:r>
              <a:rPr lang="en-US" u="sng" dirty="0">
                <a:solidFill>
                  <a:srgbClr val="0432FF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NIDCR contact: Lynn King</a:t>
            </a:r>
          </a:p>
        </p:txBody>
      </p:sp>
    </p:spTree>
    <p:extLst>
      <p:ext uri="{BB962C8B-B14F-4D97-AF65-F5344CB8AC3E}">
        <p14:creationId xmlns:p14="http://schemas.microsoft.com/office/powerpoint/2010/main" val="28266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IDC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CR Presentation Template.pptx" id="{C71779D8-98BA-854F-A44C-31F45755F989}" vid="{9D92C272-7C88-F74C-8B23-60E60E041EB6}"/>
    </a:ext>
  </a:extLst>
</a:theme>
</file>

<file path=ppt/theme/theme2.xml><?xml version="1.0" encoding="utf-8"?>
<a:theme xmlns:a="http://schemas.openxmlformats.org/drawingml/2006/main" name="NIDCR Theme_Without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CR Presentation Template.pptx" id="{C71779D8-98BA-854F-A44C-31F45755F989}" vid="{5B185C03-BCA7-E14A-AD14-5C073082BCA5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CR Presentation Template.pptx" id="{C71779D8-98BA-854F-A44C-31F45755F989}" vid="{4233A319-1EB0-0048-8B11-638AFC5D223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CR Presentation Template.pptx" id="{C71779D8-98BA-854F-A44C-31F45755F989}" vid="{404E8E4E-916D-614E-BC34-B05495F6FCB0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CR Presentation Template.pptx" id="{C71779D8-98BA-854F-A44C-31F45755F989}" vid="{581CC72E-C4B5-E848-BED7-61EF17A4DEA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2E47E3FA9EB04086D368499D2B23AC" ma:contentTypeVersion="8" ma:contentTypeDescription="Create a new document." ma:contentTypeScope="" ma:versionID="7eb6ea3e78dcf12403de8659ca82b93f">
  <xsd:schema xmlns:xsd="http://www.w3.org/2001/XMLSchema" xmlns:xs="http://www.w3.org/2001/XMLSchema" xmlns:p="http://schemas.microsoft.com/office/2006/metadata/properties" xmlns:ns1="http://schemas.microsoft.com/sharepoint/v3" xmlns:ns2="141f0aa5-5a70-4a3d-9a61-1e43c526982d" xmlns:ns3="419c55cb-fa4c-4652-a178-8b7dbaed9a6b" targetNamespace="http://schemas.microsoft.com/office/2006/metadata/properties" ma:root="true" ma:fieldsID="5f64174ae13706b135ca1054b7276814" ns1:_="" ns2:_="" ns3:_="">
    <xsd:import namespace="http://schemas.microsoft.com/sharepoint/v3"/>
    <xsd:import namespace="141f0aa5-5a70-4a3d-9a61-1e43c526982d"/>
    <xsd:import namespace="419c55cb-fa4c-4652-a178-8b7dbaed9a6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a3b663eda01c49b0b899dc1a6fc7b304" minOccurs="0"/>
                <xsd:element ref="ns3:a70c038e2ebb48f99efbf925db725986" minOccurs="0"/>
                <xsd:element ref="ns3:hfa84b91f34649d0a6928fcbe8df95d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f0aa5-5a70-4a3d-9a61-1e43c52698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4d4ec09-87fa-4f71-9059-9814f721d850}" ma:internalName="TaxCatchAll" ma:showField="CatchAllData" ma:web="419c55cb-fa4c-4652-a178-8b7dbaed9a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4d4ec09-87fa-4f71-9059-9814f721d850}" ma:internalName="TaxCatchAllLabel" ma:readOnly="true" ma:showField="CatchAllDataLabel" ma:web="419c55cb-fa4c-4652-a178-8b7dbaed9a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c55cb-fa4c-4652-a178-8b7dbaed9a6b" elementFormDefault="qualified">
    <xsd:import namespace="http://schemas.microsoft.com/office/2006/documentManagement/types"/>
    <xsd:import namespace="http://schemas.microsoft.com/office/infopath/2007/PartnerControls"/>
    <xsd:element name="a3b663eda01c49b0b899dc1a6fc7b304" ma:index="12" nillable="true" ma:taxonomy="true" ma:internalName="a3b663eda01c49b0b899dc1a6fc7b304" ma:taxonomyFieldName="Document_x0020_Topic" ma:displayName="Document Topic" ma:default="" ma:fieldId="{a3b663ed-a01c-49b0-b899-dc1a6fc7b304}" ma:taxonomyMulti="true" ma:sspId="75008c64-6a02-4f73-b9fc-56c16f4061bf" ma:termSetId="56030c31-503e-4231-b260-27a5f827a4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0c038e2ebb48f99efbf925db725986" ma:index="14" nillable="true" ma:taxonomy="true" ma:internalName="a70c038e2ebb48f99efbf925db725986" ma:taxonomyFieldName="Document_x0020_Type" ma:displayName="Document Type" ma:default="" ma:fieldId="{a70c038e-2ebb-48f9-9efb-f925db725986}" ma:taxonomyMulti="true" ma:sspId="75008c64-6a02-4f73-b9fc-56c16f4061bf" ma:termSetId="84d181d7-5c8b-4b2f-85d4-1cd9b687de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fa84b91f34649d0a6928fcbe8df95d9" ma:index="16" nillable="true" ma:taxonomy="true" ma:internalName="hfa84b91f34649d0a6928fcbe8df95d9" ma:taxonomyFieldName="Division" ma:displayName="Organizations" ma:default="" ma:fieldId="{1fa84b91-f346-49d0-a692-8fcbe8df95d9}" ma:sspId="75008c64-6a02-4f73-b9fc-56c16f4061bf" ma:termSetId="01f0bde3-9379-4829-a4be-7dcc2ed349f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1f0aa5-5a70-4a3d-9a61-1e43c526982d"/>
    <hfa84b91f34649d0a6928fcbe8df95d9 xmlns="419c55cb-fa4c-4652-a178-8b7dbaed9a6b">
      <Terms xmlns="http://schemas.microsoft.com/office/infopath/2007/PartnerControls"/>
    </hfa84b91f34649d0a6928fcbe8df95d9>
    <a70c038e2ebb48f99efbf925db725986 xmlns="419c55cb-fa4c-4652-a178-8b7dbaed9a6b">
      <Terms xmlns="http://schemas.microsoft.com/office/infopath/2007/PartnerControls"/>
    </a70c038e2ebb48f99efbf925db725986>
    <PublishingExpirationDate xmlns="http://schemas.microsoft.com/sharepoint/v3" xsi:nil="true"/>
    <a3b663eda01c49b0b899dc1a6fc7b304 xmlns="419c55cb-fa4c-4652-a178-8b7dbaed9a6b">
      <Terms xmlns="http://schemas.microsoft.com/office/infopath/2007/PartnerControls"/>
    </a3b663eda01c49b0b899dc1a6fc7b304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E3C6EC-5F95-42D4-8441-65B8F360F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1f0aa5-5a70-4a3d-9a61-1e43c526982d"/>
    <ds:schemaRef ds:uri="419c55cb-fa4c-4652-a178-8b7dbaed9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EF77B1-A750-425C-AD89-63B566D98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11E80C-6FD3-495E-8181-CFEA55D93BEE}">
  <ds:schemaRefs>
    <ds:schemaRef ds:uri="419c55cb-fa4c-4652-a178-8b7dbaed9a6b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141f0aa5-5a70-4a3d-9a61-1e43c526982d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NIDCR Theme</Template>
  <TotalTime>107</TotalTime>
  <Words>735</Words>
  <Application>Microsoft Macintosh PowerPoint</Application>
  <PresentationFormat>On-screen Show (4:3)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Mangal</vt:lpstr>
      <vt:lpstr>NIDCR Theme</vt:lpstr>
      <vt:lpstr>NIDCR Theme_Without Logo</vt:lpstr>
      <vt:lpstr>Custom Design</vt:lpstr>
      <vt:lpstr>1_Custom Design</vt:lpstr>
      <vt:lpstr>2_Custom Design</vt:lpstr>
      <vt:lpstr>FaceBase Consortium: NIDCR Update 2018</vt:lpstr>
      <vt:lpstr>A reminder of why we’re here</vt:lpstr>
      <vt:lpstr>A reminder of why we’re here</vt:lpstr>
      <vt:lpstr>Update topics</vt:lpstr>
      <vt:lpstr> Related FOA: PAR-16-362</vt:lpstr>
      <vt:lpstr> Related FOA: PAR-16-362 </vt:lpstr>
      <vt:lpstr>Craniofacial genetics-related R01 FOAs</vt:lpstr>
      <vt:lpstr>Craniofacial genetics-related R03 FOAs</vt:lpstr>
      <vt:lpstr>Training FOAs</vt:lpstr>
      <vt:lpstr>Gabriella Miller Kids First Initiative</vt:lpstr>
      <vt:lpstr>BD2K</vt:lpstr>
      <vt:lpstr>FaceBase 3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FaceBase Consortium: NIDCR Update</dc:title>
  <dc:creator>Scholnick, Steven (NIH/NIDCR) [E]</dc:creator>
  <cp:lastModifiedBy>Scholnick, Steven (NIH/NIDCR) [E]</cp:lastModifiedBy>
  <cp:revision>27</cp:revision>
  <cp:lastPrinted>2018-05-07T15:20:02Z</cp:lastPrinted>
  <dcterms:created xsi:type="dcterms:W3CDTF">2018-05-07T15:09:02Z</dcterms:created>
  <dcterms:modified xsi:type="dcterms:W3CDTF">2018-05-11T15:38:41Z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0x0101005A2E47E3FA9EB04086D368499D2B23AC</vt:lpwstr>
  </property>
  <property fmtid="{D5CDD505-2E9C-101B-9397-08002B2CF9AE}" pid="3" name="Division">
    <vt:lpwstr/>
  </property>
  <property fmtid="{D5CDD505-2E9C-101B-9397-08002B2CF9AE}" pid="4" name="Document Topic">
    <vt:lpwstr/>
  </property>
  <property fmtid="{D5CDD505-2E9C-101B-9397-08002B2CF9AE}" pid="5" name="Document Type">
    <vt:lpwstr/>
  </property>
</Properties>
</file>