
<file path=[Content_Types].xml><?xml version="1.0" encoding="utf-8"?>
<Types xmlns="http://schemas.openxmlformats.org/package/2006/content-types">
  <Default Extension="xml" ContentType="application/xml"/>
  <Default Extension="jpeg" ContentType="image/jpeg"/>
  <Default Extension="tiff" ContentType="image/tiff"/>
  <Default Extension="jpg" ContentType="image/jpeg"/>
  <Default Extension="rels" ContentType="application/vnd.openxmlformats-package.relationships+xml"/>
  <Default Extension="tif" ContentType="image/tif"/>
  <Default Extension="avi" ContentType="video/x-msvideo"/>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media/image2.tif" ContentType="image/tiff"/>
  <Override PartName="/ppt/media/image3.tif" ContentType="image/tiff"/>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media/image22.tif" ContentType="image/tiff"/>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4" r:id="rId1"/>
  </p:sldMasterIdLst>
  <p:notesMasterIdLst>
    <p:notesMasterId r:id="rId22"/>
  </p:notesMasterIdLst>
  <p:sldIdLst>
    <p:sldId id="297" r:id="rId2"/>
    <p:sldId id="257" r:id="rId3"/>
    <p:sldId id="258" r:id="rId4"/>
    <p:sldId id="273" r:id="rId5"/>
    <p:sldId id="278" r:id="rId6"/>
    <p:sldId id="309" r:id="rId7"/>
    <p:sldId id="311" r:id="rId8"/>
    <p:sldId id="312" r:id="rId9"/>
    <p:sldId id="319" r:id="rId10"/>
    <p:sldId id="320" r:id="rId11"/>
    <p:sldId id="310" r:id="rId12"/>
    <p:sldId id="283" r:id="rId13"/>
    <p:sldId id="294" r:id="rId14"/>
    <p:sldId id="274" r:id="rId15"/>
    <p:sldId id="313" r:id="rId16"/>
    <p:sldId id="314" r:id="rId17"/>
    <p:sldId id="315" r:id="rId18"/>
    <p:sldId id="306" r:id="rId19"/>
    <p:sldId id="317" r:id="rId20"/>
    <p:sldId id="316" r:id="rId21"/>
  </p:sldIdLst>
  <p:sldSz cx="9144000" cy="5715000" type="screen16x10"/>
  <p:notesSz cx="6858000" cy="91440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7C7C7"/>
    <a:srgbClr val="AAABAB"/>
    <a:srgbClr val="2A33BD"/>
    <a:srgbClr val="36694A"/>
    <a:srgbClr val="EA5DFA"/>
    <a:srgbClr val="78F2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545"/>
    <p:restoredTop sz="74354"/>
  </p:normalViewPr>
  <p:slideViewPr>
    <p:cSldViewPr snapToGrid="0" snapToObjects="1">
      <p:cViewPr varScale="1">
        <p:scale>
          <a:sx n="80" d="100"/>
          <a:sy n="80" d="100"/>
        </p:scale>
        <p:origin x="1104" y="184"/>
      </p:cViewPr>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notesMaster" Target="notesMasters/notesMaster1.xml"/><Relationship Id="rId23" Type="http://schemas.openxmlformats.org/officeDocument/2006/relationships/presProps" Target="presProps.xml"/><Relationship Id="rId24" Type="http://schemas.openxmlformats.org/officeDocument/2006/relationships/viewProps" Target="viewProps.xml"/><Relationship Id="rId25" Type="http://schemas.openxmlformats.org/officeDocument/2006/relationships/theme" Target="theme/theme1.xml"/><Relationship Id="rId2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0B1320-EF06-4149-BCCB-77FE99702CAA}" type="datetimeFigureOut">
              <a:rPr lang="en-US" smtClean="0"/>
              <a:t>5/1/17</a:t>
            </a:fld>
            <a:endParaRPr lang="en-US"/>
          </a:p>
        </p:txBody>
      </p:sp>
      <p:sp>
        <p:nvSpPr>
          <p:cNvPr id="4" name="Slide Image Placeholder 3"/>
          <p:cNvSpPr>
            <a:spLocks noGrp="1" noRot="1" noChangeAspect="1"/>
          </p:cNvSpPr>
          <p:nvPr>
            <p:ph type="sldImg" idx="2"/>
          </p:nvPr>
        </p:nvSpPr>
        <p:spPr>
          <a:xfrm>
            <a:off x="960438" y="1143000"/>
            <a:ext cx="49371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CC4E4C-A7D9-B44B-8095-B2E9DF48E4E8}" type="slidenum">
              <a:rPr lang="en-US" smtClean="0"/>
              <a:t>‹#›</a:t>
            </a:fld>
            <a:endParaRPr lang="en-US"/>
          </a:p>
        </p:txBody>
      </p:sp>
    </p:spTree>
    <p:extLst>
      <p:ext uri="{BB962C8B-B14F-4D97-AF65-F5344CB8AC3E}">
        <p14:creationId xmlns:p14="http://schemas.microsoft.com/office/powerpoint/2010/main" val="945117276"/>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0438" y="1143000"/>
            <a:ext cx="4937125" cy="3086100"/>
          </a:xfrm>
        </p:spPr>
      </p:sp>
      <p:sp>
        <p:nvSpPr>
          <p:cNvPr id="3" name="Notes Placeholder 2"/>
          <p:cNvSpPr>
            <a:spLocks noGrp="1"/>
          </p:cNvSpPr>
          <p:nvPr>
            <p:ph type="body" idx="1"/>
          </p:nvPr>
        </p:nvSpPr>
        <p:spPr/>
        <p:txBody>
          <a:bodyPr/>
          <a:lstStyle/>
          <a:p>
            <a:r>
              <a:rPr lang="en-US" dirty="0" smtClean="0"/>
              <a:t>This</a:t>
            </a:r>
            <a:r>
              <a:rPr lang="en-US" baseline="0" dirty="0" smtClean="0"/>
              <a:t> project is a collaboration between myself and Matthew Harris. Before I start, I’d like to acknowledge the people in our two labs who have worked to generate the data I’m going to talk about today.</a:t>
            </a:r>
            <a:endParaRPr lang="en-US" dirty="0"/>
          </a:p>
        </p:txBody>
      </p:sp>
      <p:sp>
        <p:nvSpPr>
          <p:cNvPr id="4" name="Slide Number Placeholder 3"/>
          <p:cNvSpPr>
            <a:spLocks noGrp="1"/>
          </p:cNvSpPr>
          <p:nvPr>
            <p:ph type="sldNum" sz="quarter" idx="10"/>
          </p:nvPr>
        </p:nvSpPr>
        <p:spPr/>
        <p:txBody>
          <a:bodyPr/>
          <a:lstStyle/>
          <a:p>
            <a:fld id="{C9CC4E4C-A7D9-B44B-8095-B2E9DF48E4E8}" type="slidenum">
              <a:rPr lang="en-US" smtClean="0"/>
              <a:t>1</a:t>
            </a:fld>
            <a:endParaRPr lang="en-US"/>
          </a:p>
        </p:txBody>
      </p:sp>
    </p:spTree>
    <p:extLst>
      <p:ext uri="{BB962C8B-B14F-4D97-AF65-F5344CB8AC3E}">
        <p14:creationId xmlns:p14="http://schemas.microsoft.com/office/powerpoint/2010/main" val="16113366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baseline="0" dirty="0" smtClean="0"/>
              <a:t>or removed entirely. The PDFs will be available for download from </a:t>
            </a:r>
            <a:r>
              <a:rPr lang="en-US" baseline="0" dirty="0" err="1" smtClean="0"/>
              <a:t>FaceBase</a:t>
            </a:r>
            <a:r>
              <a:rPr lang="en-US" baseline="0" dirty="0" smtClean="0"/>
              <a:t>; they are files of fairly modest size, which can be viewed with the free program Adobe Acrobat Reader. The 3-D viewer that is integrated into </a:t>
            </a:r>
            <a:r>
              <a:rPr lang="en-US" baseline="0" dirty="0" err="1" smtClean="0"/>
              <a:t>FaceBase</a:t>
            </a:r>
            <a:r>
              <a:rPr lang="en-US" baseline="0" dirty="0" smtClean="0"/>
              <a:t> is not compatible with the PDFs, but we’ve found a workaround, where the files for the segmented structures are sent to the Hub in a different format.</a:t>
            </a:r>
            <a:endParaRPr lang="en-US" dirty="0" smtClean="0"/>
          </a:p>
        </p:txBody>
      </p:sp>
      <p:sp>
        <p:nvSpPr>
          <p:cNvPr id="4" name="Slide Number Placeholder 3"/>
          <p:cNvSpPr>
            <a:spLocks noGrp="1"/>
          </p:cNvSpPr>
          <p:nvPr>
            <p:ph type="sldNum" sz="quarter" idx="10"/>
          </p:nvPr>
        </p:nvSpPr>
        <p:spPr/>
        <p:txBody>
          <a:bodyPr/>
          <a:lstStyle/>
          <a:p>
            <a:fld id="{83E05C4D-B6F2-164F-A1FD-17FA80724ED0}" type="slidenum">
              <a:rPr lang="en-US" smtClean="0"/>
              <a:pPr/>
              <a:t>10</a:t>
            </a:fld>
            <a:endParaRPr lang="en-US"/>
          </a:p>
        </p:txBody>
      </p:sp>
    </p:spTree>
    <p:extLst>
      <p:ext uri="{BB962C8B-B14F-4D97-AF65-F5344CB8AC3E}">
        <p14:creationId xmlns:p14="http://schemas.microsoft.com/office/powerpoint/2010/main" val="15039678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transgenic lines we have used for most of our imaging are expressed</a:t>
            </a:r>
            <a:r>
              <a:rPr lang="en-US" baseline="0" dirty="0" smtClean="0"/>
              <a:t> at fairly uniform levels in all cartilage and bone cells, respectively. They reveal the anatomy in detail, but don’t give us any particularly interesting information about gene expression. We are beginning to collect data on some of our other lines, which reveal expression patterns of developmentally important genes. </a:t>
            </a:r>
            <a:r>
              <a:rPr lang="en-US" i="0" baseline="0" dirty="0" smtClean="0"/>
              <a:t>BMPER is a secreted regulator of the BMP pathway, and the </a:t>
            </a:r>
            <a:r>
              <a:rPr lang="en-US" i="0" baseline="0" dirty="0" err="1" smtClean="0"/>
              <a:t>zebrafish</a:t>
            </a:r>
            <a:r>
              <a:rPr lang="en-US" i="0" baseline="0" dirty="0" smtClean="0"/>
              <a:t> </a:t>
            </a:r>
            <a:r>
              <a:rPr lang="en-US" i="0" baseline="0" dirty="0" err="1" smtClean="0"/>
              <a:t>ortholog</a:t>
            </a:r>
            <a:r>
              <a:rPr lang="en-US" i="0" baseline="0" dirty="0" smtClean="0"/>
              <a:t> is expressed at high levels in osteoblast precursors in early larvae. We used </a:t>
            </a:r>
            <a:r>
              <a:rPr lang="en-US" i="0" baseline="0" dirty="0" err="1" smtClean="0"/>
              <a:t>transgenesis</a:t>
            </a:r>
            <a:r>
              <a:rPr lang="en-US" i="0" baseline="0" dirty="0" smtClean="0"/>
              <a:t> in </a:t>
            </a:r>
            <a:r>
              <a:rPr lang="en-US" i="0" baseline="0" dirty="0" err="1" smtClean="0"/>
              <a:t>zebrafish</a:t>
            </a:r>
            <a:r>
              <a:rPr lang="en-US" i="0" baseline="0" dirty="0" smtClean="0"/>
              <a:t> to identify a conserved sequence upstream of the human gene that regulates reporter gene expression in only a subset of osteoblasts, at the edges of the cranial bones during rapid growth.</a:t>
            </a:r>
            <a:endParaRPr lang="en-US" dirty="0"/>
          </a:p>
        </p:txBody>
      </p:sp>
      <p:sp>
        <p:nvSpPr>
          <p:cNvPr id="4" name="Slide Number Placeholder 3"/>
          <p:cNvSpPr>
            <a:spLocks noGrp="1"/>
          </p:cNvSpPr>
          <p:nvPr>
            <p:ph type="sldNum" sz="quarter" idx="10"/>
          </p:nvPr>
        </p:nvSpPr>
        <p:spPr/>
        <p:txBody>
          <a:bodyPr/>
          <a:lstStyle/>
          <a:p>
            <a:fld id="{83E05C4D-B6F2-164F-A1FD-17FA80724ED0}" type="slidenum">
              <a:rPr lang="en-US" smtClean="0"/>
              <a:pPr/>
              <a:t>11</a:t>
            </a:fld>
            <a:endParaRPr lang="en-US"/>
          </a:p>
        </p:txBody>
      </p:sp>
    </p:spTree>
    <p:extLst>
      <p:ext uri="{BB962C8B-B14F-4D97-AF65-F5344CB8AC3E}">
        <p14:creationId xmlns:p14="http://schemas.microsoft.com/office/powerpoint/2010/main" val="17602819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dirty="0" smtClean="0"/>
              <a:t>One of the goals we talked about</a:t>
            </a:r>
            <a:r>
              <a:rPr lang="en-US" baseline="0" dirty="0" smtClean="0"/>
              <a:t> at the last meeting was trying to directly integrate confocal and µCT data on the same fish. One obstacle to doing this is that the best stages for confocal imaging are early, while the younger fish are very difficult to see by classic µCT. </a:t>
            </a:r>
            <a:r>
              <a:rPr lang="en-US" dirty="0" smtClean="0"/>
              <a:t>To </a:t>
            </a:r>
            <a:r>
              <a:rPr lang="en-US" dirty="0" smtClean="0"/>
              <a:t>improve</a:t>
            </a:r>
            <a:r>
              <a:rPr lang="en-US" baseline="0" dirty="0" smtClean="0"/>
              <a:t> the contrast in these younger samples, the Harris lab has developed a whole-mount staining technique based on silver nitrate, the </a:t>
            </a:r>
            <a:r>
              <a:rPr lang="en-US" dirty="0" smtClean="0"/>
              <a:t>key agent in von </a:t>
            </a:r>
            <a:r>
              <a:rPr lang="en-US" dirty="0" err="1" smtClean="0"/>
              <a:t>kossa</a:t>
            </a:r>
            <a:r>
              <a:rPr lang="en-US" dirty="0" smtClean="0"/>
              <a:t> staining.</a:t>
            </a:r>
            <a:r>
              <a:rPr lang="en-US" baseline="0" dirty="0" smtClean="0"/>
              <a:t> </a:t>
            </a:r>
            <a:r>
              <a:rPr lang="en-US" baseline="0" dirty="0" smtClean="0"/>
              <a:t>In whole mount, the silver staining is as </a:t>
            </a:r>
            <a:r>
              <a:rPr lang="en-US" baseline="0" dirty="0" smtClean="0"/>
              <a:t>sensitive as Alizarin red.</a:t>
            </a:r>
            <a:endParaRPr lang="en-US" dirty="0"/>
          </a:p>
        </p:txBody>
      </p:sp>
      <p:sp>
        <p:nvSpPr>
          <p:cNvPr id="4" name="Slide Number Placeholder 3"/>
          <p:cNvSpPr>
            <a:spLocks noGrp="1"/>
          </p:cNvSpPr>
          <p:nvPr>
            <p:ph type="sldNum" sz="quarter" idx="10"/>
          </p:nvPr>
        </p:nvSpPr>
        <p:spPr/>
        <p:txBody>
          <a:bodyPr/>
          <a:lstStyle/>
          <a:p>
            <a:fld id="{83E05C4D-B6F2-164F-A1FD-17FA80724ED0}" type="slidenum">
              <a:rPr lang="en-US" smtClean="0"/>
              <a:pPr/>
              <a:t>12</a:t>
            </a:fld>
            <a:endParaRPr lang="en-US"/>
          </a:p>
        </p:txBody>
      </p:sp>
    </p:spTree>
    <p:extLst>
      <p:ext uri="{BB962C8B-B14F-4D97-AF65-F5344CB8AC3E}">
        <p14:creationId xmlns:p14="http://schemas.microsoft.com/office/powerpoint/2010/main" val="10054188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enhanced</a:t>
            </a:r>
            <a:r>
              <a:rPr lang="en-US" baseline="0" dirty="0" smtClean="0"/>
              <a:t> contrast makes it possible to see all cranial bones in much smaller fish, increasing the overlap between stages good for confocal and good for µCT. </a:t>
            </a:r>
            <a:r>
              <a:rPr lang="en-US" dirty="0" smtClean="0"/>
              <a:t>Even</a:t>
            </a:r>
            <a:r>
              <a:rPr lang="en-US" baseline="0" dirty="0" smtClean="0"/>
              <a:t> at later stages, where unenhanced µCT is feasible, the silver staining enhances detection</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83E05C4D-B6F2-164F-A1FD-17FA80724ED0}" type="slidenum">
              <a:rPr lang="en-US" smtClean="0"/>
              <a:pPr/>
              <a:t>13</a:t>
            </a:fld>
            <a:endParaRPr lang="en-US"/>
          </a:p>
        </p:txBody>
      </p:sp>
    </p:spTree>
    <p:extLst>
      <p:ext uri="{BB962C8B-B14F-4D97-AF65-F5344CB8AC3E}">
        <p14:creationId xmlns:p14="http://schemas.microsoft.com/office/powerpoint/2010/main" val="8157741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dirty="0" smtClean="0"/>
              <a:t>As a first step</a:t>
            </a:r>
            <a:r>
              <a:rPr lang="en-US" baseline="0" dirty="0" smtClean="0"/>
              <a:t> towards generating integrated data, we performed confocal imaging on several </a:t>
            </a:r>
            <a:r>
              <a:rPr lang="en-US" i="1" baseline="0" dirty="0" smtClean="0"/>
              <a:t>Chihuahua</a:t>
            </a:r>
            <a:r>
              <a:rPr lang="en-US" i="0" baseline="0" dirty="0" smtClean="0"/>
              <a:t> mutants and siblings. </a:t>
            </a:r>
            <a:r>
              <a:rPr lang="en-US" i="1" baseline="0" dirty="0" smtClean="0"/>
              <a:t>Chi </a:t>
            </a:r>
            <a:r>
              <a:rPr lang="en-US" i="0" baseline="0" dirty="0" smtClean="0"/>
              <a:t>is a mutant in one of the type I collagen genes, an accurate model for human OI, We started with </a:t>
            </a:r>
            <a:r>
              <a:rPr lang="en-US" i="1" baseline="0" dirty="0" smtClean="0"/>
              <a:t>Chi</a:t>
            </a:r>
            <a:r>
              <a:rPr lang="en-US" i="0" baseline="0" dirty="0" smtClean="0"/>
              <a:t> because it’s a model for a human disease, but also one of several mutants we have between our two labs that affect bone matrix and mineralization. Once we finished with the live fish, they were fixed and given to the Harris lab for scanning.</a:t>
            </a:r>
            <a:endParaRPr lang="en-US" dirty="0" smtClean="0"/>
          </a:p>
        </p:txBody>
      </p:sp>
      <p:sp>
        <p:nvSpPr>
          <p:cNvPr id="4" name="Slide Number Placeholder 3"/>
          <p:cNvSpPr>
            <a:spLocks noGrp="1"/>
          </p:cNvSpPr>
          <p:nvPr>
            <p:ph type="sldNum" sz="quarter" idx="10"/>
          </p:nvPr>
        </p:nvSpPr>
        <p:spPr/>
        <p:txBody>
          <a:bodyPr/>
          <a:lstStyle/>
          <a:p>
            <a:fld id="{C9CC4E4C-A7D9-B44B-8095-B2E9DF48E4E8}" type="slidenum">
              <a:rPr lang="en-US" smtClean="0"/>
              <a:t>14</a:t>
            </a:fld>
            <a:endParaRPr lang="en-US"/>
          </a:p>
        </p:txBody>
      </p:sp>
    </p:spTree>
    <p:extLst>
      <p:ext uri="{BB962C8B-B14F-4D97-AF65-F5344CB8AC3E}">
        <p14:creationId xmlns:p14="http://schemas.microsoft.com/office/powerpoint/2010/main" val="4342486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i="0" baseline="0" dirty="0" err="1" smtClean="0"/>
              <a:t>Azman</a:t>
            </a:r>
            <a:r>
              <a:rPr lang="en-US" i="0" baseline="0" dirty="0" smtClean="0"/>
              <a:t> has been working to integrate the data into a single 3D model for each fish; he can give you more details about the process at his poster.</a:t>
            </a:r>
            <a:r>
              <a:rPr lang="en-US" i="0" baseline="0" dirty="0"/>
              <a:t> </a:t>
            </a:r>
            <a:r>
              <a:rPr lang="en-US" i="0" baseline="0" dirty="0" smtClean="0"/>
              <a:t>This is an early attempt, using a WT fish.</a:t>
            </a:r>
            <a:endParaRPr lang="en-US" dirty="0" smtClean="0"/>
          </a:p>
        </p:txBody>
      </p:sp>
      <p:sp>
        <p:nvSpPr>
          <p:cNvPr id="4" name="Slide Number Placeholder 3"/>
          <p:cNvSpPr>
            <a:spLocks noGrp="1"/>
          </p:cNvSpPr>
          <p:nvPr>
            <p:ph type="sldNum" sz="quarter" idx="10"/>
          </p:nvPr>
        </p:nvSpPr>
        <p:spPr/>
        <p:txBody>
          <a:bodyPr/>
          <a:lstStyle/>
          <a:p>
            <a:fld id="{83E05C4D-B6F2-164F-A1FD-17FA80724ED0}" type="slidenum">
              <a:rPr lang="en-US" smtClean="0"/>
              <a:pPr/>
              <a:t>15</a:t>
            </a:fld>
            <a:endParaRPr lang="en-US"/>
          </a:p>
        </p:txBody>
      </p:sp>
    </p:spTree>
    <p:extLst>
      <p:ext uri="{BB962C8B-B14F-4D97-AF65-F5344CB8AC3E}">
        <p14:creationId xmlns:p14="http://schemas.microsoft.com/office/powerpoint/2010/main" val="13505737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Our</a:t>
            </a:r>
            <a:r>
              <a:rPr lang="en-US" baseline="0" dirty="0" smtClean="0"/>
              <a:t> first attempt at merging the datasets was using µCT data without enhanced contrast. Over the next several months, we will be doing this with additional mutants, and at earlier stages using silver staining.</a:t>
            </a:r>
            <a:endParaRPr lang="en-US" dirty="0"/>
          </a:p>
        </p:txBody>
      </p:sp>
      <p:sp>
        <p:nvSpPr>
          <p:cNvPr id="4" name="Slide Number Placeholder 3"/>
          <p:cNvSpPr>
            <a:spLocks noGrp="1"/>
          </p:cNvSpPr>
          <p:nvPr>
            <p:ph type="sldNum" sz="quarter" idx="10"/>
          </p:nvPr>
        </p:nvSpPr>
        <p:spPr/>
        <p:txBody>
          <a:bodyPr/>
          <a:lstStyle/>
          <a:p>
            <a:fld id="{83E05C4D-B6F2-164F-A1FD-17FA80724ED0}" type="slidenum">
              <a:rPr lang="en-US" smtClean="0"/>
              <a:pPr/>
              <a:t>16</a:t>
            </a:fld>
            <a:endParaRPr lang="en-US"/>
          </a:p>
        </p:txBody>
      </p:sp>
    </p:spTree>
    <p:extLst>
      <p:ext uri="{BB962C8B-B14F-4D97-AF65-F5344CB8AC3E}">
        <p14:creationId xmlns:p14="http://schemas.microsoft.com/office/powerpoint/2010/main" val="17893661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One</a:t>
            </a:r>
            <a:r>
              <a:rPr lang="en-US" baseline="0" dirty="0" smtClean="0"/>
              <a:t> of our goals is to continue to deposit imaging data on mutants, especially on those with relevance to human disease. As an example, the FGF signaling pathway is critical for proper skull growth, and the Harris lab has either identified through screening or generated several mutations affecting components of the pathway.</a:t>
            </a:r>
            <a:endParaRPr lang="en-US" dirty="0"/>
          </a:p>
        </p:txBody>
      </p:sp>
      <p:sp>
        <p:nvSpPr>
          <p:cNvPr id="4" name="Slide Number Placeholder 3"/>
          <p:cNvSpPr>
            <a:spLocks noGrp="1"/>
          </p:cNvSpPr>
          <p:nvPr>
            <p:ph type="sldNum" sz="quarter" idx="10"/>
          </p:nvPr>
        </p:nvSpPr>
        <p:spPr/>
        <p:txBody>
          <a:bodyPr/>
          <a:lstStyle/>
          <a:p>
            <a:fld id="{83E05C4D-B6F2-164F-A1FD-17FA80724ED0}" type="slidenum">
              <a:rPr lang="en-US" smtClean="0"/>
              <a:pPr/>
              <a:t>17</a:t>
            </a:fld>
            <a:endParaRPr lang="en-US"/>
          </a:p>
        </p:txBody>
      </p:sp>
    </p:spTree>
    <p:extLst>
      <p:ext uri="{BB962C8B-B14F-4D97-AF65-F5344CB8AC3E}">
        <p14:creationId xmlns:p14="http://schemas.microsoft.com/office/powerpoint/2010/main" val="17846395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is another mutant, in a still unknown gene, that displays fusion</a:t>
            </a:r>
            <a:r>
              <a:rPr lang="en-US" baseline="0" dirty="0" smtClean="0"/>
              <a:t> of the coronal suture on one side.</a:t>
            </a:r>
            <a:endParaRPr lang="en-US" dirty="0"/>
          </a:p>
        </p:txBody>
      </p:sp>
      <p:sp>
        <p:nvSpPr>
          <p:cNvPr id="4" name="Slide Number Placeholder 3"/>
          <p:cNvSpPr>
            <a:spLocks noGrp="1"/>
          </p:cNvSpPr>
          <p:nvPr>
            <p:ph type="sldNum" sz="quarter" idx="10"/>
          </p:nvPr>
        </p:nvSpPr>
        <p:spPr/>
        <p:txBody>
          <a:bodyPr/>
          <a:lstStyle/>
          <a:p>
            <a:fld id="{C9CC4E4C-A7D9-B44B-8095-B2E9DF48E4E8}" type="slidenum">
              <a:rPr lang="en-US" smtClean="0"/>
              <a:t>18</a:t>
            </a:fld>
            <a:endParaRPr lang="en-US"/>
          </a:p>
        </p:txBody>
      </p:sp>
    </p:spTree>
    <p:extLst>
      <p:ext uri="{BB962C8B-B14F-4D97-AF65-F5344CB8AC3E}">
        <p14:creationId xmlns:p14="http://schemas.microsoft.com/office/powerpoint/2010/main" val="19759603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ease of µCT imaging, with no requirement for specialized tissue preparation, makes it a useful screening tool for subtle abnormalities in adult fish that might otherwise go unnoticed. In collaboration with the Maas/Liao spoke project, we have begun to screen some of the mutations they are generating as models of human diseases. As an example, here are three mutants, two of them heterozygous carriers which otherwise are viable and appear normal as adults. In all three, the µCT reveals skull abnormalities. These can now be followed up with more detailed studies, including crossing onto transgenic backgrounds for confocal imaging</a:t>
            </a:r>
            <a:r>
              <a:rPr lang="en-US" baseline="0" dirty="0" smtClean="0"/>
              <a:t>.</a:t>
            </a:r>
          </a:p>
        </p:txBody>
      </p:sp>
      <p:sp>
        <p:nvSpPr>
          <p:cNvPr id="4" name="Slide Number Placeholder 3"/>
          <p:cNvSpPr>
            <a:spLocks noGrp="1"/>
          </p:cNvSpPr>
          <p:nvPr>
            <p:ph type="sldNum" sz="quarter" idx="10"/>
          </p:nvPr>
        </p:nvSpPr>
        <p:spPr/>
        <p:txBody>
          <a:bodyPr/>
          <a:lstStyle/>
          <a:p>
            <a:fld id="{83E05C4D-B6F2-164F-A1FD-17FA80724ED0}" type="slidenum">
              <a:rPr lang="en-US" smtClean="0"/>
              <a:pPr/>
              <a:t>19</a:t>
            </a:fld>
            <a:endParaRPr lang="en-US"/>
          </a:p>
        </p:txBody>
      </p:sp>
    </p:spTree>
    <p:extLst>
      <p:ext uri="{BB962C8B-B14F-4D97-AF65-F5344CB8AC3E}">
        <p14:creationId xmlns:p14="http://schemas.microsoft.com/office/powerpoint/2010/main" val="10678545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0438" y="1143000"/>
            <a:ext cx="4937125" cy="3086100"/>
          </a:xfrm>
        </p:spPr>
      </p:sp>
      <p:sp>
        <p:nvSpPr>
          <p:cNvPr id="3" name="Notes Placeholder 2"/>
          <p:cNvSpPr>
            <a:spLocks noGrp="1"/>
          </p:cNvSpPr>
          <p:nvPr>
            <p:ph type="body" idx="1"/>
          </p:nvPr>
        </p:nvSpPr>
        <p:spPr/>
        <p:txBody>
          <a:bodyPr/>
          <a:lstStyle/>
          <a:p>
            <a:r>
              <a:rPr lang="en-US" dirty="0" smtClean="0"/>
              <a:t>A primary </a:t>
            </a:r>
            <a:r>
              <a:rPr lang="en-US" baseline="0" dirty="0" smtClean="0"/>
              <a:t>goal of our project is to provide anatomical information on normal skull development in </a:t>
            </a:r>
            <a:r>
              <a:rPr lang="en-US" baseline="0" dirty="0" err="1" smtClean="0"/>
              <a:t>zebrafish</a:t>
            </a:r>
            <a:r>
              <a:rPr lang="en-US" baseline="0" dirty="0" smtClean="0"/>
              <a:t>. We are employing two primary methods; in my lab, we use expression of </a:t>
            </a:r>
            <a:r>
              <a:rPr lang="en-US" baseline="0" dirty="0" err="1" smtClean="0"/>
              <a:t>fluorophores</a:t>
            </a:r>
            <a:r>
              <a:rPr lang="en-US" baseline="0" dirty="0" smtClean="0"/>
              <a:t> in transgenic fish, visualized by confocal microscopy. In the Harris lab, they use high resolution micro-computed tomography. The two methods are nicely complementary, and as our labs accumulate more data, we’ve been focusing on making it most useful to the broader community, and on improved methods for data collection and processing.</a:t>
            </a:r>
            <a:endParaRPr lang="en-US" dirty="0"/>
          </a:p>
        </p:txBody>
      </p:sp>
      <p:sp>
        <p:nvSpPr>
          <p:cNvPr id="4" name="Slide Number Placeholder 3"/>
          <p:cNvSpPr>
            <a:spLocks noGrp="1"/>
          </p:cNvSpPr>
          <p:nvPr>
            <p:ph type="sldNum" sz="quarter" idx="10"/>
          </p:nvPr>
        </p:nvSpPr>
        <p:spPr/>
        <p:txBody>
          <a:bodyPr/>
          <a:lstStyle/>
          <a:p>
            <a:fld id="{C9CC4E4C-A7D9-B44B-8095-B2E9DF48E4E8}" type="slidenum">
              <a:rPr lang="en-US" smtClean="0"/>
              <a:t>2</a:t>
            </a:fld>
            <a:endParaRPr lang="en-US"/>
          </a:p>
        </p:txBody>
      </p:sp>
    </p:spTree>
    <p:extLst>
      <p:ext uri="{BB962C8B-B14F-4D97-AF65-F5344CB8AC3E}">
        <p14:creationId xmlns:p14="http://schemas.microsoft.com/office/powerpoint/2010/main" val="18899471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3E05C4D-B6F2-164F-A1FD-17FA80724ED0}" type="slidenum">
              <a:rPr lang="en-US" smtClean="0"/>
              <a:pPr/>
              <a:t>20</a:t>
            </a:fld>
            <a:endParaRPr lang="en-US"/>
          </a:p>
        </p:txBody>
      </p:sp>
    </p:spTree>
    <p:extLst>
      <p:ext uri="{BB962C8B-B14F-4D97-AF65-F5344CB8AC3E}">
        <p14:creationId xmlns:p14="http://schemas.microsoft.com/office/powerpoint/2010/main" val="19399644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0438" y="1143000"/>
            <a:ext cx="4937125" cy="3086100"/>
          </a:xfrm>
        </p:spPr>
      </p:sp>
      <p:sp>
        <p:nvSpPr>
          <p:cNvPr id="3" name="Notes Placeholder 2"/>
          <p:cNvSpPr>
            <a:spLocks noGrp="1"/>
          </p:cNvSpPr>
          <p:nvPr>
            <p:ph type="body" idx="1"/>
          </p:nvPr>
        </p:nvSpPr>
        <p:spPr/>
        <p:txBody>
          <a:bodyPr/>
          <a:lstStyle/>
          <a:p>
            <a:r>
              <a:rPr lang="en-US" dirty="0" smtClean="0"/>
              <a:t>For our confocal imaging, </a:t>
            </a:r>
            <a:r>
              <a:rPr lang="en-US" baseline="0" dirty="0" smtClean="0"/>
              <a:t>the most broadly useful transgenic lines have been these two, that express GFP in chondrocytes and </a:t>
            </a:r>
            <a:r>
              <a:rPr lang="en-US" baseline="0" dirty="0" err="1" smtClean="0"/>
              <a:t>mCherry</a:t>
            </a:r>
            <a:r>
              <a:rPr lang="en-US" baseline="0" dirty="0" smtClean="0"/>
              <a:t> in osteoblasts. They are quite bright and very specific, with little background, and both maintain expression into adults. Our primary instrument for imaging is a Leica TCS-LSI, a macro confocal, which is basically the laser and detection guts of a confocal using the optics of a high-end zoom </a:t>
            </a:r>
            <a:r>
              <a:rPr lang="en-US" baseline="0" dirty="0" err="1" smtClean="0"/>
              <a:t>macroscope</a:t>
            </a:r>
            <a:r>
              <a:rPr lang="en-US" baseline="0" dirty="0" smtClean="0"/>
              <a:t>. Please visit Alexandra </a:t>
            </a:r>
            <a:r>
              <a:rPr lang="en-US" baseline="0" dirty="0" err="1" smtClean="0"/>
              <a:t>Scalici’s</a:t>
            </a:r>
            <a:r>
              <a:rPr lang="en-US" baseline="0" dirty="0" smtClean="0"/>
              <a:t> poster later today, where she will show you many additional beautiful images, and share some of the challenges of imaging on live fish.</a:t>
            </a:r>
          </a:p>
        </p:txBody>
      </p:sp>
      <p:sp>
        <p:nvSpPr>
          <p:cNvPr id="4" name="Slide Number Placeholder 3"/>
          <p:cNvSpPr>
            <a:spLocks noGrp="1"/>
          </p:cNvSpPr>
          <p:nvPr>
            <p:ph type="sldNum" sz="quarter" idx="10"/>
          </p:nvPr>
        </p:nvSpPr>
        <p:spPr/>
        <p:txBody>
          <a:bodyPr/>
          <a:lstStyle/>
          <a:p>
            <a:fld id="{C9CC4E4C-A7D9-B44B-8095-B2E9DF48E4E8}" type="slidenum">
              <a:rPr lang="en-US" smtClean="0"/>
              <a:t>3</a:t>
            </a:fld>
            <a:endParaRPr lang="en-US"/>
          </a:p>
        </p:txBody>
      </p:sp>
    </p:spTree>
    <p:extLst>
      <p:ext uri="{BB962C8B-B14F-4D97-AF65-F5344CB8AC3E}">
        <p14:creationId xmlns:p14="http://schemas.microsoft.com/office/powerpoint/2010/main" val="17806957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Because we are imaging live fish, we can watch </a:t>
            </a:r>
            <a:r>
              <a:rPr lang="en-US" baseline="0" dirty="0" smtClean="0"/>
              <a:t>dynamically the processes </a:t>
            </a:r>
            <a:r>
              <a:rPr lang="en-US" baseline="0" dirty="0" smtClean="0"/>
              <a:t>of skull </a:t>
            </a:r>
            <a:r>
              <a:rPr lang="en-US" baseline="0" dirty="0" smtClean="0"/>
              <a:t>formation, </a:t>
            </a:r>
            <a:r>
              <a:rPr lang="en-US" baseline="0" dirty="0" smtClean="0"/>
              <a:t>as illustrated here. These are images of cartilage and bone in the same fish over a period of two weeks. This </a:t>
            </a:r>
            <a:r>
              <a:rPr lang="en-US" baseline="0" dirty="0" smtClean="0"/>
              <a:t>has </a:t>
            </a:r>
            <a:r>
              <a:rPr lang="en-US" baseline="0" dirty="0" smtClean="0"/>
              <a:t>given us insights not possible in other model organisms. But, the fact that we’re imaging live fish is also one of the primary weaknesses of this approach. It limits the time we can keep an individual on the microscope, and also limits tissue penetration of the light, especially in older fish.</a:t>
            </a:r>
            <a:endParaRPr lang="en-US" dirty="0"/>
          </a:p>
        </p:txBody>
      </p:sp>
      <p:sp>
        <p:nvSpPr>
          <p:cNvPr id="4" name="Slide Number Placeholder 3"/>
          <p:cNvSpPr>
            <a:spLocks noGrp="1"/>
          </p:cNvSpPr>
          <p:nvPr>
            <p:ph type="sldNum" sz="quarter" idx="10"/>
          </p:nvPr>
        </p:nvSpPr>
        <p:spPr/>
        <p:txBody>
          <a:bodyPr/>
          <a:lstStyle/>
          <a:p>
            <a:fld id="{C9CC4E4C-A7D9-B44B-8095-B2E9DF48E4E8}" type="slidenum">
              <a:rPr lang="en-US" smtClean="0"/>
              <a:t>4</a:t>
            </a:fld>
            <a:endParaRPr lang="en-US"/>
          </a:p>
        </p:txBody>
      </p:sp>
    </p:spTree>
    <p:extLst>
      <p:ext uri="{BB962C8B-B14F-4D97-AF65-F5344CB8AC3E}">
        <p14:creationId xmlns:p14="http://schemas.microsoft.com/office/powerpoint/2010/main" val="89369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dirty="0" smtClean="0"/>
              <a:t>The Harris</a:t>
            </a:r>
            <a:r>
              <a:rPr lang="en-US" baseline="0" dirty="0" smtClean="0"/>
              <a:t> lab relies on micro-CT to generate images of fixed specimens.</a:t>
            </a:r>
            <a:r>
              <a:rPr lang="en-US" dirty="0" smtClean="0"/>
              <a:t> This captures data with equally high resolution in all axes,</a:t>
            </a:r>
            <a:r>
              <a:rPr lang="en-US" baseline="0" dirty="0" smtClean="0"/>
              <a:t> which lends itself well to 3D reconstructions. However, imaging is performed on fixed samples, so dynamic processes cannot be observed. Additionally, because µCT traditionally relies on the contrast from tissue mineralization, imaging of poorly mineralized younger fish is difficult.</a:t>
            </a:r>
            <a:endParaRPr lang="en-US" dirty="0" smtClean="0"/>
          </a:p>
          <a:p>
            <a:endParaRPr lang="en-US" dirty="0"/>
          </a:p>
        </p:txBody>
      </p:sp>
      <p:sp>
        <p:nvSpPr>
          <p:cNvPr id="4" name="Slide Number Placeholder 3"/>
          <p:cNvSpPr>
            <a:spLocks noGrp="1"/>
          </p:cNvSpPr>
          <p:nvPr>
            <p:ph type="sldNum" sz="quarter" idx="10"/>
          </p:nvPr>
        </p:nvSpPr>
        <p:spPr/>
        <p:txBody>
          <a:bodyPr/>
          <a:lstStyle/>
          <a:p>
            <a:fld id="{C9CC4E4C-A7D9-B44B-8095-B2E9DF48E4E8}" type="slidenum">
              <a:rPr lang="en-US" smtClean="0"/>
              <a:t>5</a:t>
            </a:fld>
            <a:endParaRPr lang="en-US"/>
          </a:p>
        </p:txBody>
      </p:sp>
    </p:spTree>
    <p:extLst>
      <p:ext uri="{BB962C8B-B14F-4D97-AF65-F5344CB8AC3E}">
        <p14:creationId xmlns:p14="http://schemas.microsoft.com/office/powerpoint/2010/main" val="11949538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the past</a:t>
            </a:r>
            <a:r>
              <a:rPr lang="en-US" baseline="0" dirty="0" smtClean="0"/>
              <a:t> year, both of our groups have focused on making comprehensive data on wild–type fish available on </a:t>
            </a:r>
            <a:r>
              <a:rPr lang="en-US" baseline="0" dirty="0" err="1" smtClean="0"/>
              <a:t>FaceBase</a:t>
            </a:r>
            <a:r>
              <a:rPr lang="en-US" baseline="0" dirty="0" smtClean="0"/>
              <a:t>. This includes multiple µCT scans of male and female adults, and almost over 100 confocal datasets, which are available for download. Each confocal file represents a complete imaging stack of the dorsal skull, in most cases part of a developmental series of an individual fish at multiple stages. More recently, we have been creating annotated 3-dimensional models of a subset of the confocal data, as a guide to the developmental anatomy.</a:t>
            </a:r>
            <a:endParaRPr lang="en-US" dirty="0"/>
          </a:p>
        </p:txBody>
      </p:sp>
      <p:sp>
        <p:nvSpPr>
          <p:cNvPr id="4" name="Slide Number Placeholder 3"/>
          <p:cNvSpPr>
            <a:spLocks noGrp="1"/>
          </p:cNvSpPr>
          <p:nvPr>
            <p:ph type="sldNum" sz="quarter" idx="10"/>
          </p:nvPr>
        </p:nvSpPr>
        <p:spPr/>
        <p:txBody>
          <a:bodyPr/>
          <a:lstStyle/>
          <a:p>
            <a:fld id="{83E05C4D-B6F2-164F-A1FD-17FA80724ED0}" type="slidenum">
              <a:rPr lang="en-US" smtClean="0"/>
              <a:pPr/>
              <a:t>6</a:t>
            </a:fld>
            <a:endParaRPr lang="en-US"/>
          </a:p>
        </p:txBody>
      </p:sp>
    </p:spTree>
    <p:extLst>
      <p:ext uri="{BB962C8B-B14F-4D97-AF65-F5344CB8AC3E}">
        <p14:creationId xmlns:p14="http://schemas.microsoft.com/office/powerpoint/2010/main" val="3503222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err="1" smtClean="0"/>
              <a:t>Azman</a:t>
            </a:r>
            <a:r>
              <a:rPr lang="en-US" baseline="0" dirty="0" smtClean="0"/>
              <a:t> Rashid in my lab has been generating 3D PDFs from some of our confocal data – I will refer you to his poster for the details of the processing. The end result is a PDF file in which all the individual cartilage and bone elements have been annotated and color coded. The image can be freely rotated</a:t>
            </a:r>
            <a:r>
              <a:rPr lang="is-IS" baseline="0" dirty="0" smtClean="0"/>
              <a:t>…</a:t>
            </a:r>
            <a:endParaRPr lang="en-US" dirty="0"/>
          </a:p>
        </p:txBody>
      </p:sp>
      <p:sp>
        <p:nvSpPr>
          <p:cNvPr id="4" name="Slide Number Placeholder 3"/>
          <p:cNvSpPr>
            <a:spLocks noGrp="1"/>
          </p:cNvSpPr>
          <p:nvPr>
            <p:ph type="sldNum" sz="quarter" idx="10"/>
          </p:nvPr>
        </p:nvSpPr>
        <p:spPr/>
        <p:txBody>
          <a:bodyPr/>
          <a:lstStyle/>
          <a:p>
            <a:fld id="{83E05C4D-B6F2-164F-A1FD-17FA80724ED0}" type="slidenum">
              <a:rPr lang="en-US" smtClean="0"/>
              <a:pPr/>
              <a:t>7</a:t>
            </a:fld>
            <a:endParaRPr lang="en-US"/>
          </a:p>
        </p:txBody>
      </p:sp>
    </p:spTree>
    <p:extLst>
      <p:ext uri="{BB962C8B-B14F-4D97-AF65-F5344CB8AC3E}">
        <p14:creationId xmlns:p14="http://schemas.microsoft.com/office/powerpoint/2010/main" val="12443164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and has interactive buttons</a:t>
            </a:r>
            <a:r>
              <a:rPr lang="is-IS" baseline="0" dirty="0" smtClean="0"/>
              <a:t>…</a:t>
            </a:r>
            <a:endParaRPr lang="en-US" dirty="0"/>
          </a:p>
        </p:txBody>
      </p:sp>
      <p:sp>
        <p:nvSpPr>
          <p:cNvPr id="4" name="Slide Number Placeholder 3"/>
          <p:cNvSpPr>
            <a:spLocks noGrp="1"/>
          </p:cNvSpPr>
          <p:nvPr>
            <p:ph type="sldNum" sz="quarter" idx="10"/>
          </p:nvPr>
        </p:nvSpPr>
        <p:spPr/>
        <p:txBody>
          <a:bodyPr/>
          <a:lstStyle/>
          <a:p>
            <a:fld id="{83E05C4D-B6F2-164F-A1FD-17FA80724ED0}" type="slidenum">
              <a:rPr lang="en-US" smtClean="0"/>
              <a:pPr/>
              <a:t>8</a:t>
            </a:fld>
            <a:endParaRPr lang="en-US"/>
          </a:p>
        </p:txBody>
      </p:sp>
    </p:spTree>
    <p:extLst>
      <p:ext uri="{BB962C8B-B14F-4D97-AF65-F5344CB8AC3E}">
        <p14:creationId xmlns:p14="http://schemas.microsoft.com/office/powerpoint/2010/main" val="2139754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baseline="0" dirty="0" smtClean="0"/>
              <a:t>that allow each element to be made translucent</a:t>
            </a:r>
            <a:r>
              <a:rPr lang="is-IS" baseline="0" dirty="0" smtClean="0"/>
              <a:t>…</a:t>
            </a:r>
            <a:endParaRPr lang="en-US" dirty="0"/>
          </a:p>
        </p:txBody>
      </p:sp>
      <p:sp>
        <p:nvSpPr>
          <p:cNvPr id="4" name="Slide Number Placeholder 3"/>
          <p:cNvSpPr>
            <a:spLocks noGrp="1"/>
          </p:cNvSpPr>
          <p:nvPr>
            <p:ph type="sldNum" sz="quarter" idx="10"/>
          </p:nvPr>
        </p:nvSpPr>
        <p:spPr/>
        <p:txBody>
          <a:bodyPr/>
          <a:lstStyle/>
          <a:p>
            <a:fld id="{83E05C4D-B6F2-164F-A1FD-17FA80724ED0}" type="slidenum">
              <a:rPr lang="en-US" smtClean="0"/>
              <a:pPr/>
              <a:t>9</a:t>
            </a:fld>
            <a:endParaRPr lang="en-US"/>
          </a:p>
        </p:txBody>
      </p:sp>
    </p:spTree>
    <p:extLst>
      <p:ext uri="{BB962C8B-B14F-4D97-AF65-F5344CB8AC3E}">
        <p14:creationId xmlns:p14="http://schemas.microsoft.com/office/powerpoint/2010/main" val="8332153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935302"/>
            <a:ext cx="6858000" cy="1989667"/>
          </a:xfrm>
        </p:spPr>
        <p:txBody>
          <a:bodyPr anchor="b"/>
          <a:lstStyle>
            <a:lvl1pPr algn="ctr">
              <a:defRPr sz="4500"/>
            </a:lvl1pPr>
          </a:lstStyle>
          <a:p>
            <a:r>
              <a:rPr lang="en-US" smtClean="0"/>
              <a:t>Click to edit Master title style</a:t>
            </a:r>
            <a:endParaRPr lang="en-US" dirty="0"/>
          </a:p>
        </p:txBody>
      </p:sp>
      <p:sp>
        <p:nvSpPr>
          <p:cNvPr id="3" name="Subtitle 2"/>
          <p:cNvSpPr>
            <a:spLocks noGrp="1"/>
          </p:cNvSpPr>
          <p:nvPr>
            <p:ph type="subTitle" idx="1"/>
          </p:nvPr>
        </p:nvSpPr>
        <p:spPr>
          <a:xfrm>
            <a:off x="1143000" y="3001698"/>
            <a:ext cx="6858000" cy="137980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4008AAF-D0A7-9245-8EA0-C670A0B1DFB2}" type="datetimeFigureOut">
              <a:rPr lang="en-US" smtClean="0"/>
              <a:t>5/1/17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44971C-5003-CD4A-B7CC-712D0068E03A}" type="slidenum">
              <a:rPr lang="en-US" smtClean="0"/>
              <a:t>‹#›</a:t>
            </a:fld>
            <a:endParaRPr lang="en-US"/>
          </a:p>
        </p:txBody>
      </p:sp>
    </p:spTree>
    <p:extLst>
      <p:ext uri="{BB962C8B-B14F-4D97-AF65-F5344CB8AC3E}">
        <p14:creationId xmlns:p14="http://schemas.microsoft.com/office/powerpoint/2010/main" val="9281405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4008AAF-D0A7-9245-8EA0-C670A0B1DFB2}" type="datetimeFigureOut">
              <a:rPr lang="en-US" smtClean="0"/>
              <a:t>5/1/17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44971C-5003-CD4A-B7CC-712D0068E03A}" type="slidenum">
              <a:rPr lang="en-US" smtClean="0"/>
              <a:t>‹#›</a:t>
            </a:fld>
            <a:endParaRPr lang="en-US"/>
          </a:p>
        </p:txBody>
      </p:sp>
    </p:spTree>
    <p:extLst>
      <p:ext uri="{BB962C8B-B14F-4D97-AF65-F5344CB8AC3E}">
        <p14:creationId xmlns:p14="http://schemas.microsoft.com/office/powerpoint/2010/main" val="6467551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04271"/>
            <a:ext cx="1971675" cy="484319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04271"/>
            <a:ext cx="5800725" cy="484319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4008AAF-D0A7-9245-8EA0-C670A0B1DFB2}" type="datetimeFigureOut">
              <a:rPr lang="en-US" smtClean="0"/>
              <a:t>5/1/17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44971C-5003-CD4A-B7CC-712D0068E03A}" type="slidenum">
              <a:rPr lang="en-US" smtClean="0"/>
              <a:t>‹#›</a:t>
            </a:fld>
            <a:endParaRPr lang="en-US"/>
          </a:p>
        </p:txBody>
      </p:sp>
    </p:spTree>
    <p:extLst>
      <p:ext uri="{BB962C8B-B14F-4D97-AF65-F5344CB8AC3E}">
        <p14:creationId xmlns:p14="http://schemas.microsoft.com/office/powerpoint/2010/main" val="2707545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7" name="Shape 7"/>
          <p:cNvSpPr>
            <a:spLocks noGrp="1"/>
          </p:cNvSpPr>
          <p:nvPr>
            <p:ph type="title"/>
          </p:nvPr>
        </p:nvSpPr>
        <p:spPr>
          <a:prstGeom prst="rect">
            <a:avLst/>
          </a:prstGeom>
        </p:spPr>
        <p:txBody>
          <a:bodyPr/>
          <a:lstStyle/>
          <a:p>
            <a:pPr lvl="0">
              <a:defRPr sz="1800">
                <a:solidFill>
                  <a:srgbClr val="000000"/>
                </a:solidFill>
              </a:defRPr>
            </a:pPr>
            <a:r>
              <a:rPr sz="4922">
                <a:solidFill>
                  <a:srgbClr val="FFFFFF"/>
                </a:solidFill>
              </a:rPr>
              <a:t>Title Text</a:t>
            </a:r>
          </a:p>
        </p:txBody>
      </p:sp>
      <p:sp>
        <p:nvSpPr>
          <p:cNvPr id="8" name="Shape 8"/>
          <p:cNvSpPr>
            <a:spLocks noGrp="1"/>
          </p:cNvSpPr>
          <p:nvPr>
            <p:ph type="body" idx="1"/>
          </p:nvPr>
        </p:nvSpPr>
        <p:spPr>
          <a:prstGeom prst="rect">
            <a:avLst/>
          </a:prstGeom>
        </p:spPr>
        <p:txBody>
          <a:bodyPr/>
          <a:lstStyle/>
          <a:p>
            <a:pPr lvl="0">
              <a:defRPr sz="1800">
                <a:solidFill>
                  <a:srgbClr val="000000"/>
                </a:solidFill>
              </a:defRPr>
            </a:pPr>
            <a:r>
              <a:rPr sz="2461">
                <a:solidFill>
                  <a:srgbClr val="FFFFFF"/>
                </a:solidFill>
              </a:rPr>
              <a:t>Body Level One</a:t>
            </a:r>
          </a:p>
          <a:p>
            <a:pPr lvl="1">
              <a:defRPr sz="1800">
                <a:solidFill>
                  <a:srgbClr val="000000"/>
                </a:solidFill>
              </a:defRPr>
            </a:pPr>
            <a:r>
              <a:rPr sz="2461">
                <a:solidFill>
                  <a:srgbClr val="FFFFFF"/>
                </a:solidFill>
              </a:rPr>
              <a:t>Body Level Two</a:t>
            </a:r>
          </a:p>
          <a:p>
            <a:pPr lvl="2">
              <a:defRPr sz="1800">
                <a:solidFill>
                  <a:srgbClr val="000000"/>
                </a:solidFill>
              </a:defRPr>
            </a:pPr>
            <a:r>
              <a:rPr sz="2461">
                <a:solidFill>
                  <a:srgbClr val="FFFFFF"/>
                </a:solidFill>
              </a:rPr>
              <a:t>Body Level Three</a:t>
            </a:r>
          </a:p>
          <a:p>
            <a:pPr lvl="3">
              <a:defRPr sz="1800">
                <a:solidFill>
                  <a:srgbClr val="000000"/>
                </a:solidFill>
              </a:defRPr>
            </a:pPr>
            <a:r>
              <a:rPr sz="2461">
                <a:solidFill>
                  <a:srgbClr val="FFFFFF"/>
                </a:solidFill>
              </a:rPr>
              <a:t>Body Level Four</a:t>
            </a:r>
          </a:p>
          <a:p>
            <a:pPr lvl="4">
              <a:defRPr sz="1800">
                <a:solidFill>
                  <a:srgbClr val="000000"/>
                </a:solidFill>
              </a:defRPr>
            </a:pPr>
            <a:r>
              <a:rPr sz="2461">
                <a:solidFill>
                  <a:srgbClr val="FFFFFF"/>
                </a:solidFill>
              </a:rPr>
              <a:t>Body Level Five</a:t>
            </a:r>
          </a:p>
        </p:txBody>
      </p:sp>
    </p:spTree>
    <p:extLst>
      <p:ext uri="{BB962C8B-B14F-4D97-AF65-F5344CB8AC3E}">
        <p14:creationId xmlns:p14="http://schemas.microsoft.com/office/powerpoint/2010/main" val="1609416931"/>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4008AAF-D0A7-9245-8EA0-C670A0B1DFB2}" type="datetimeFigureOut">
              <a:rPr lang="en-US" smtClean="0"/>
              <a:t>5/1/17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44971C-5003-CD4A-B7CC-712D0068E03A}" type="slidenum">
              <a:rPr lang="en-US" smtClean="0"/>
              <a:t>‹#›</a:t>
            </a:fld>
            <a:endParaRPr lang="en-US"/>
          </a:p>
        </p:txBody>
      </p:sp>
    </p:spTree>
    <p:extLst>
      <p:ext uri="{BB962C8B-B14F-4D97-AF65-F5344CB8AC3E}">
        <p14:creationId xmlns:p14="http://schemas.microsoft.com/office/powerpoint/2010/main" val="18924306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424782"/>
            <a:ext cx="7886700" cy="2377281"/>
          </a:xfrm>
        </p:spPr>
        <p:txBody>
          <a:bodyPr anchor="b"/>
          <a:lstStyle>
            <a:lvl1pPr>
              <a:defRPr sz="4500"/>
            </a:lvl1pPr>
          </a:lstStyle>
          <a:p>
            <a:r>
              <a:rPr lang="en-US" smtClean="0"/>
              <a:t>Click to edit Master title style</a:t>
            </a:r>
            <a:endParaRPr lang="en-US" dirty="0"/>
          </a:p>
        </p:txBody>
      </p:sp>
      <p:sp>
        <p:nvSpPr>
          <p:cNvPr id="3" name="Text Placeholder 2"/>
          <p:cNvSpPr>
            <a:spLocks noGrp="1"/>
          </p:cNvSpPr>
          <p:nvPr>
            <p:ph type="body" idx="1"/>
          </p:nvPr>
        </p:nvSpPr>
        <p:spPr>
          <a:xfrm>
            <a:off x="623888" y="3824553"/>
            <a:ext cx="7886700" cy="1250156"/>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4008AAF-D0A7-9245-8EA0-C670A0B1DFB2}" type="datetimeFigureOut">
              <a:rPr lang="en-US" smtClean="0"/>
              <a:t>5/1/17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44971C-5003-CD4A-B7CC-712D0068E03A}" type="slidenum">
              <a:rPr lang="en-US" smtClean="0"/>
              <a:t>‹#›</a:t>
            </a:fld>
            <a:endParaRPr lang="en-US"/>
          </a:p>
        </p:txBody>
      </p:sp>
    </p:spTree>
    <p:extLst>
      <p:ext uri="{BB962C8B-B14F-4D97-AF65-F5344CB8AC3E}">
        <p14:creationId xmlns:p14="http://schemas.microsoft.com/office/powerpoint/2010/main" val="14492283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521354"/>
            <a:ext cx="3886200" cy="36261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521354"/>
            <a:ext cx="3886200" cy="36261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4008AAF-D0A7-9245-8EA0-C670A0B1DFB2}" type="datetimeFigureOut">
              <a:rPr lang="en-US" smtClean="0"/>
              <a:t>5/1/17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44971C-5003-CD4A-B7CC-712D0068E03A}" type="slidenum">
              <a:rPr lang="en-US" smtClean="0"/>
              <a:t>‹#›</a:t>
            </a:fld>
            <a:endParaRPr lang="en-US"/>
          </a:p>
        </p:txBody>
      </p:sp>
    </p:spTree>
    <p:extLst>
      <p:ext uri="{BB962C8B-B14F-4D97-AF65-F5344CB8AC3E}">
        <p14:creationId xmlns:p14="http://schemas.microsoft.com/office/powerpoint/2010/main" val="9892418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04271"/>
            <a:ext cx="7886700" cy="1104636"/>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400969"/>
            <a:ext cx="3868340" cy="686593"/>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087563"/>
            <a:ext cx="3868340" cy="307049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400969"/>
            <a:ext cx="3887391" cy="686593"/>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087563"/>
            <a:ext cx="3887391" cy="307049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4008AAF-D0A7-9245-8EA0-C670A0B1DFB2}" type="datetimeFigureOut">
              <a:rPr lang="en-US" smtClean="0"/>
              <a:t>5/1/17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244971C-5003-CD4A-B7CC-712D0068E03A}" type="slidenum">
              <a:rPr lang="en-US" smtClean="0"/>
              <a:t>‹#›</a:t>
            </a:fld>
            <a:endParaRPr lang="en-US"/>
          </a:p>
        </p:txBody>
      </p:sp>
    </p:spTree>
    <p:extLst>
      <p:ext uri="{BB962C8B-B14F-4D97-AF65-F5344CB8AC3E}">
        <p14:creationId xmlns:p14="http://schemas.microsoft.com/office/powerpoint/2010/main" val="10128366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4008AAF-D0A7-9245-8EA0-C670A0B1DFB2}" type="datetimeFigureOut">
              <a:rPr lang="en-US" smtClean="0"/>
              <a:t>5/1/17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244971C-5003-CD4A-B7CC-712D0068E03A}" type="slidenum">
              <a:rPr lang="en-US" smtClean="0"/>
              <a:t>‹#›</a:t>
            </a:fld>
            <a:endParaRPr lang="en-US"/>
          </a:p>
        </p:txBody>
      </p:sp>
    </p:spTree>
    <p:extLst>
      <p:ext uri="{BB962C8B-B14F-4D97-AF65-F5344CB8AC3E}">
        <p14:creationId xmlns:p14="http://schemas.microsoft.com/office/powerpoint/2010/main" val="6279923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008AAF-D0A7-9245-8EA0-C670A0B1DFB2}" type="datetimeFigureOut">
              <a:rPr lang="en-US" smtClean="0"/>
              <a:t>5/1/17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244971C-5003-CD4A-B7CC-712D0068E03A}" type="slidenum">
              <a:rPr lang="en-US" smtClean="0"/>
              <a:t>‹#›</a:t>
            </a:fld>
            <a:endParaRPr lang="en-US"/>
          </a:p>
        </p:txBody>
      </p:sp>
    </p:spTree>
    <p:extLst>
      <p:ext uri="{BB962C8B-B14F-4D97-AF65-F5344CB8AC3E}">
        <p14:creationId xmlns:p14="http://schemas.microsoft.com/office/powerpoint/2010/main" val="4819285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81000"/>
            <a:ext cx="2949178" cy="1333500"/>
          </a:xfrm>
        </p:spPr>
        <p:txBody>
          <a:bodyPr anchor="b"/>
          <a:lstStyle>
            <a:lvl1pPr>
              <a:defRPr sz="2400"/>
            </a:lvl1pPr>
          </a:lstStyle>
          <a:p>
            <a:r>
              <a:rPr lang="en-US" smtClean="0"/>
              <a:t>Click to edit Master title style</a:t>
            </a:r>
            <a:endParaRPr lang="en-US" dirty="0"/>
          </a:p>
        </p:txBody>
      </p:sp>
      <p:sp>
        <p:nvSpPr>
          <p:cNvPr id="3" name="Content Placeholder 2"/>
          <p:cNvSpPr>
            <a:spLocks noGrp="1"/>
          </p:cNvSpPr>
          <p:nvPr>
            <p:ph idx="1"/>
          </p:nvPr>
        </p:nvSpPr>
        <p:spPr>
          <a:xfrm>
            <a:off x="3887391" y="822855"/>
            <a:ext cx="4629150" cy="4061354"/>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1714500"/>
            <a:ext cx="2949178" cy="3176323"/>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4008AAF-D0A7-9245-8EA0-C670A0B1DFB2}" type="datetimeFigureOut">
              <a:rPr lang="en-US" smtClean="0"/>
              <a:t>5/1/17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44971C-5003-CD4A-B7CC-712D0068E03A}" type="slidenum">
              <a:rPr lang="en-US" smtClean="0"/>
              <a:t>‹#›</a:t>
            </a:fld>
            <a:endParaRPr lang="en-US"/>
          </a:p>
        </p:txBody>
      </p:sp>
    </p:spTree>
    <p:extLst>
      <p:ext uri="{BB962C8B-B14F-4D97-AF65-F5344CB8AC3E}">
        <p14:creationId xmlns:p14="http://schemas.microsoft.com/office/powerpoint/2010/main" val="5284338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81000"/>
            <a:ext cx="2949178" cy="1333500"/>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822855"/>
            <a:ext cx="4629150" cy="4061354"/>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629841" y="1714500"/>
            <a:ext cx="2949178" cy="3176323"/>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4008AAF-D0A7-9245-8EA0-C670A0B1DFB2}" type="datetimeFigureOut">
              <a:rPr lang="en-US" smtClean="0"/>
              <a:t>5/1/17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44971C-5003-CD4A-B7CC-712D0068E03A}" type="slidenum">
              <a:rPr lang="en-US" smtClean="0"/>
              <a:t>‹#›</a:t>
            </a:fld>
            <a:endParaRPr lang="en-US"/>
          </a:p>
        </p:txBody>
      </p:sp>
    </p:spTree>
    <p:extLst>
      <p:ext uri="{BB962C8B-B14F-4D97-AF65-F5344CB8AC3E}">
        <p14:creationId xmlns:p14="http://schemas.microsoft.com/office/powerpoint/2010/main" val="123849897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04271"/>
            <a:ext cx="7886700" cy="110463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521354"/>
            <a:ext cx="7886700" cy="36261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5296959"/>
            <a:ext cx="2057400" cy="304271"/>
          </a:xfrm>
          <a:prstGeom prst="rect">
            <a:avLst/>
          </a:prstGeom>
        </p:spPr>
        <p:txBody>
          <a:bodyPr vert="horz" lIns="91440" tIns="45720" rIns="91440" bIns="45720" rtlCol="0" anchor="ctr"/>
          <a:lstStyle>
            <a:lvl1pPr algn="l">
              <a:defRPr sz="900">
                <a:solidFill>
                  <a:schemeClr val="tx1">
                    <a:tint val="75000"/>
                  </a:schemeClr>
                </a:solidFill>
              </a:defRPr>
            </a:lvl1pPr>
          </a:lstStyle>
          <a:p>
            <a:fld id="{B4008AAF-D0A7-9245-8EA0-C670A0B1DFB2}" type="datetimeFigureOut">
              <a:rPr lang="en-US" smtClean="0"/>
              <a:t>5/1/17</a:t>
            </a:fld>
            <a:endParaRPr lang="en-US"/>
          </a:p>
        </p:txBody>
      </p:sp>
      <p:sp>
        <p:nvSpPr>
          <p:cNvPr id="5" name="Footer Placeholder 4"/>
          <p:cNvSpPr>
            <a:spLocks noGrp="1"/>
          </p:cNvSpPr>
          <p:nvPr>
            <p:ph type="ftr" sz="quarter" idx="3"/>
          </p:nvPr>
        </p:nvSpPr>
        <p:spPr>
          <a:xfrm>
            <a:off x="3028950" y="5296959"/>
            <a:ext cx="3086100" cy="304271"/>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5296959"/>
            <a:ext cx="2057400" cy="304271"/>
          </a:xfrm>
          <a:prstGeom prst="rect">
            <a:avLst/>
          </a:prstGeom>
        </p:spPr>
        <p:txBody>
          <a:bodyPr vert="horz" lIns="91440" tIns="45720" rIns="91440" bIns="45720" rtlCol="0" anchor="ctr"/>
          <a:lstStyle>
            <a:lvl1pPr algn="r">
              <a:defRPr sz="900">
                <a:solidFill>
                  <a:schemeClr val="tx1">
                    <a:tint val="75000"/>
                  </a:schemeClr>
                </a:solidFill>
              </a:defRPr>
            </a:lvl1pPr>
          </a:lstStyle>
          <a:p>
            <a:fld id="{8244971C-5003-CD4A-B7CC-712D0068E03A}" type="slidenum">
              <a:rPr lang="en-US" smtClean="0"/>
              <a:t>‹#›</a:t>
            </a:fld>
            <a:endParaRPr lang="en-US"/>
          </a:p>
        </p:txBody>
      </p:sp>
    </p:spTree>
    <p:extLst>
      <p:ext uri="{BB962C8B-B14F-4D97-AF65-F5344CB8AC3E}">
        <p14:creationId xmlns:p14="http://schemas.microsoft.com/office/powerpoint/2010/main" val="1936060910"/>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1.t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21.jpg"/></Relationships>
</file>

<file path=ppt/slides/_rels/slide11.xml.rels><?xml version="1.0" encoding="UTF-8" standalone="yes"?>
<Relationships xmlns="http://schemas.openxmlformats.org/package/2006/relationships"><Relationship Id="rId3" Type="http://schemas.openxmlformats.org/officeDocument/2006/relationships/image" Target="../media/image22.tif"/><Relationship Id="rId4" Type="http://schemas.openxmlformats.org/officeDocument/2006/relationships/image" Target="../media/image23.jpg"/><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5" Type="http://schemas.openxmlformats.org/officeDocument/2006/relationships/image" Target="../media/image26.png"/><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2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2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29.jpg"/></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4" Type="http://schemas.openxmlformats.org/officeDocument/2006/relationships/image" Target="../media/image31.png"/><Relationship Id="rId5" Type="http://schemas.openxmlformats.org/officeDocument/2006/relationships/image" Target="../media/image32.png"/><Relationship Id="rId6" Type="http://schemas.openxmlformats.org/officeDocument/2006/relationships/image" Target="../media/image33.png"/><Relationship Id="rId7" Type="http://schemas.openxmlformats.org/officeDocument/2006/relationships/image" Target="../media/image34.png"/><Relationship Id="rId8" Type="http://schemas.openxmlformats.org/officeDocument/2006/relationships/image" Target="../media/image35.png"/><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7.png"/><Relationship Id="rId5" Type="http://schemas.openxmlformats.org/officeDocument/2006/relationships/image" Target="../media/image38.png"/><Relationship Id="rId6" Type="http://schemas.openxmlformats.org/officeDocument/2006/relationships/image" Target="../media/image39.png"/><Relationship Id="rId7" Type="http://schemas.openxmlformats.org/officeDocument/2006/relationships/image" Target="../media/image40.png"/><Relationship Id="rId8" Type="http://schemas.openxmlformats.org/officeDocument/2006/relationships/image" Target="../media/image41.png"/><Relationship Id="rId1" Type="http://schemas.openxmlformats.org/officeDocument/2006/relationships/slideLayout" Target="../slideLayouts/slideLayout1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42.png"/><Relationship Id="rId4" Type="http://schemas.openxmlformats.org/officeDocument/2006/relationships/image" Target="../media/image43.png"/><Relationship Id="rId1" Type="http://schemas.openxmlformats.org/officeDocument/2006/relationships/slideLayout" Target="../slideLayouts/slideLayout1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45.png"/><Relationship Id="rId5" Type="http://schemas.openxmlformats.org/officeDocument/2006/relationships/image" Target="../media/image46.png"/><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1.ti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3" Type="http://schemas.openxmlformats.org/officeDocument/2006/relationships/image" Target="../media/image2.tif"/><Relationship Id="rId4" Type="http://schemas.openxmlformats.org/officeDocument/2006/relationships/image" Target="../media/image3.tif"/><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1" Type="http://schemas.openxmlformats.org/officeDocument/2006/relationships/image" Target="../media/image12.png"/><Relationship Id="rId12" Type="http://schemas.openxmlformats.org/officeDocument/2006/relationships/image" Target="../media/image13.png"/><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png"/><Relationship Id="rId7" Type="http://schemas.openxmlformats.org/officeDocument/2006/relationships/image" Target="../media/image8.png"/><Relationship Id="rId8" Type="http://schemas.openxmlformats.org/officeDocument/2006/relationships/image" Target="../media/image9.png"/><Relationship Id="rId9" Type="http://schemas.openxmlformats.org/officeDocument/2006/relationships/image" Target="../media/image10.png"/><Relationship Id="rId10"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15.tiff"/><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microsoft.com/office/2007/relationships/media" Target="../media/media1.avi"/><Relationship Id="rId4" Type="http://schemas.openxmlformats.org/officeDocument/2006/relationships/video" Target="../media/media1.avi"/><Relationship Id="rId5" Type="http://schemas.openxmlformats.org/officeDocument/2006/relationships/slideLayout" Target="../slideLayouts/slideLayout12.xml"/><Relationship Id="rId6" Type="http://schemas.openxmlformats.org/officeDocument/2006/relationships/notesSlide" Target="../notesSlides/notesSlide6.xml"/><Relationship Id="rId7" Type="http://schemas.openxmlformats.org/officeDocument/2006/relationships/image" Target="../media/image16.png"/><Relationship Id="rId8" Type="http://schemas.openxmlformats.org/officeDocument/2006/relationships/image" Target="../media/image17.png"/><Relationship Id="rId1" Type="http://schemas.microsoft.com/office/2007/relationships/media" Target="file://localhost/Users/shanfish/Desktop/FaceBase%202017/Rotating%20btr%20adult.mpg" TargetMode="External"/><Relationship Id="rId2" Type="http://schemas.openxmlformats.org/officeDocument/2006/relationships/video" Target="file://localhost/Users/shanfish/Desktop/FaceBase%202017/Rotating%20btr%20adult.mpg" TargetMode="Externa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2.xml"/><Relationship Id="rId4" Type="http://schemas.openxmlformats.org/officeDocument/2006/relationships/notesSlide" Target="../notesSlides/notesSlide7.xml"/><Relationship Id="rId5" Type="http://schemas.openxmlformats.org/officeDocument/2006/relationships/image" Target="../media/image18.png"/><Relationship Id="rId1" Type="http://schemas.microsoft.com/office/2007/relationships/media" Target="../media/media2.avi"/><Relationship Id="rId2" Type="http://schemas.openxmlformats.org/officeDocument/2006/relationships/video" Target="../media/media2.avi"/></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1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2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nel C fixed.tif"/>
          <p:cNvPicPr>
            <a:picLocks noChangeAspect="1"/>
          </p:cNvPicPr>
          <p:nvPr/>
        </p:nvPicPr>
        <p:blipFill rotWithShape="1">
          <a:blip r:embed="rId3">
            <a:extLst/>
          </a:blip>
          <a:srcRect l="24829" t="288" r="27100" b="249"/>
          <a:stretch/>
        </p:blipFill>
        <p:spPr>
          <a:xfrm rot="16200000">
            <a:off x="1637267" y="-1705234"/>
            <a:ext cx="5869465" cy="9144000"/>
          </a:xfrm>
          <a:prstGeom prst="rect">
            <a:avLst/>
          </a:prstGeom>
          <a:ln w="12700">
            <a:miter lim="400000"/>
          </a:ln>
        </p:spPr>
      </p:pic>
      <p:sp>
        <p:nvSpPr>
          <p:cNvPr id="3" name="TextBox 2"/>
          <p:cNvSpPr txBox="1"/>
          <p:nvPr/>
        </p:nvSpPr>
        <p:spPr>
          <a:xfrm>
            <a:off x="5957827" y="2655645"/>
            <a:ext cx="1989071" cy="1200329"/>
          </a:xfrm>
          <a:prstGeom prst="rect">
            <a:avLst/>
          </a:prstGeom>
          <a:noFill/>
        </p:spPr>
        <p:txBody>
          <a:bodyPr wrap="none" rtlCol="0">
            <a:spAutoFit/>
          </a:bodyPr>
          <a:lstStyle/>
          <a:p>
            <a:r>
              <a:rPr lang="en-US" sz="2400" b="1" u="sng" dirty="0" smtClean="0">
                <a:latin typeface="Gill Sans" charset="0"/>
                <a:ea typeface="Gill Sans" charset="0"/>
                <a:cs typeface="Gill Sans" charset="0"/>
              </a:rPr>
              <a:t>Harris lab</a:t>
            </a:r>
          </a:p>
          <a:p>
            <a:r>
              <a:rPr lang="en-US" sz="2400" dirty="0" err="1"/>
              <a:t>Katrin</a:t>
            </a:r>
            <a:r>
              <a:rPr lang="en-US" sz="2400" dirty="0"/>
              <a:t> </a:t>
            </a:r>
            <a:r>
              <a:rPr lang="en-US" sz="2400" dirty="0" smtClean="0"/>
              <a:t>Henke</a:t>
            </a:r>
          </a:p>
          <a:p>
            <a:r>
              <a:rPr lang="en-US" sz="2400" dirty="0" smtClean="0"/>
              <a:t>Brent </a:t>
            </a:r>
            <a:r>
              <a:rPr lang="en-US" sz="2400" dirty="0"/>
              <a:t>Hawkins</a:t>
            </a:r>
            <a:endParaRPr lang="en-US" sz="2400" dirty="0">
              <a:latin typeface="Gill Sans" charset="0"/>
              <a:ea typeface="Gill Sans" charset="0"/>
              <a:cs typeface="Gill Sans" charset="0"/>
            </a:endParaRPr>
          </a:p>
        </p:txBody>
      </p:sp>
      <p:sp>
        <p:nvSpPr>
          <p:cNvPr id="4" name="TextBox 3"/>
          <p:cNvSpPr txBox="1"/>
          <p:nvPr/>
        </p:nvSpPr>
        <p:spPr>
          <a:xfrm>
            <a:off x="1197100" y="2655645"/>
            <a:ext cx="2308645" cy="1569660"/>
          </a:xfrm>
          <a:prstGeom prst="rect">
            <a:avLst/>
          </a:prstGeom>
          <a:noFill/>
        </p:spPr>
        <p:txBody>
          <a:bodyPr wrap="none" rtlCol="0">
            <a:spAutoFit/>
          </a:bodyPr>
          <a:lstStyle/>
          <a:p>
            <a:r>
              <a:rPr lang="en-US" sz="2400" b="1" u="sng" dirty="0" smtClean="0">
                <a:latin typeface="Gill Sans" charset="0"/>
                <a:ea typeface="Gill Sans" charset="0"/>
                <a:cs typeface="Gill Sans" charset="0"/>
              </a:rPr>
              <a:t>Fisher lab</a:t>
            </a:r>
          </a:p>
          <a:p>
            <a:r>
              <a:rPr lang="en-US" sz="2400" dirty="0" smtClean="0">
                <a:latin typeface="Gill Sans" charset="0"/>
                <a:ea typeface="Gill Sans" charset="0"/>
                <a:cs typeface="Gill Sans" charset="0"/>
              </a:rPr>
              <a:t>Alexandra </a:t>
            </a:r>
            <a:r>
              <a:rPr lang="en-US" sz="2400" dirty="0" err="1" smtClean="0">
                <a:latin typeface="Gill Sans" charset="0"/>
                <a:ea typeface="Gill Sans" charset="0"/>
                <a:cs typeface="Gill Sans" charset="0"/>
              </a:rPr>
              <a:t>Scalici</a:t>
            </a:r>
            <a:endParaRPr lang="en-US" sz="2400" dirty="0" smtClean="0">
              <a:latin typeface="Gill Sans" charset="0"/>
              <a:ea typeface="Gill Sans" charset="0"/>
              <a:cs typeface="Gill Sans" charset="0"/>
            </a:endParaRPr>
          </a:p>
          <a:p>
            <a:r>
              <a:rPr lang="en-US" sz="2400" dirty="0" err="1" smtClean="0">
                <a:latin typeface="Gill Sans" charset="0"/>
                <a:ea typeface="Gill Sans" charset="0"/>
                <a:cs typeface="Gill Sans" charset="0"/>
              </a:rPr>
              <a:t>Azman</a:t>
            </a:r>
            <a:r>
              <a:rPr lang="en-US" sz="2400" dirty="0" smtClean="0">
                <a:latin typeface="Gill Sans" charset="0"/>
                <a:ea typeface="Gill Sans" charset="0"/>
                <a:cs typeface="Gill Sans" charset="0"/>
              </a:rPr>
              <a:t> Rashid</a:t>
            </a:r>
          </a:p>
          <a:p>
            <a:r>
              <a:rPr lang="en-US" sz="2400" dirty="0" smtClean="0">
                <a:latin typeface="Gill Sans" charset="0"/>
                <a:ea typeface="Gill Sans" charset="0"/>
                <a:cs typeface="Gill Sans" charset="0"/>
              </a:rPr>
              <a:t>Michelle </a:t>
            </a:r>
            <a:r>
              <a:rPr lang="en-US" sz="2400" dirty="0" err="1" smtClean="0">
                <a:latin typeface="Gill Sans" charset="0"/>
                <a:ea typeface="Gill Sans" charset="0"/>
                <a:cs typeface="Gill Sans" charset="0"/>
              </a:rPr>
              <a:t>Kanther</a:t>
            </a:r>
            <a:endParaRPr lang="en-US" sz="2400" dirty="0">
              <a:latin typeface="Gill Sans" charset="0"/>
              <a:ea typeface="Gill Sans" charset="0"/>
              <a:cs typeface="Gill Sans" charset="0"/>
            </a:endParaRPr>
          </a:p>
        </p:txBody>
      </p:sp>
      <p:sp>
        <p:nvSpPr>
          <p:cNvPr id="5" name="TextBox 4"/>
          <p:cNvSpPr txBox="1"/>
          <p:nvPr/>
        </p:nvSpPr>
        <p:spPr>
          <a:xfrm>
            <a:off x="1197100" y="1147645"/>
            <a:ext cx="6749798" cy="1077218"/>
          </a:xfrm>
          <a:prstGeom prst="rect">
            <a:avLst/>
          </a:prstGeom>
          <a:noFill/>
        </p:spPr>
        <p:txBody>
          <a:bodyPr wrap="none" rtlCol="0">
            <a:spAutoFit/>
          </a:bodyPr>
          <a:lstStyle/>
          <a:p>
            <a:pPr algn="ctr"/>
            <a:r>
              <a:rPr lang="en-US" sz="3200" dirty="0" smtClean="0"/>
              <a:t>Anatomical atlas and transgenic toolkit </a:t>
            </a:r>
          </a:p>
          <a:p>
            <a:r>
              <a:rPr lang="en-US" sz="3200" dirty="0" smtClean="0"/>
              <a:t>for late skull development in zebrafish</a:t>
            </a:r>
            <a:endParaRPr lang="en-US" sz="3200" dirty="0"/>
          </a:p>
        </p:txBody>
      </p:sp>
    </p:spTree>
    <p:extLst>
      <p:ext uri="{BB962C8B-B14F-4D97-AF65-F5344CB8AC3E}">
        <p14:creationId xmlns:p14="http://schemas.microsoft.com/office/powerpoint/2010/main" val="29778590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300" y="0"/>
            <a:ext cx="7115953" cy="5715000"/>
          </a:xfrm>
          <a:prstGeom prst="rect">
            <a:avLst/>
          </a:prstGeom>
        </p:spPr>
      </p:pic>
    </p:spTree>
    <p:extLst>
      <p:ext uri="{BB962C8B-B14F-4D97-AF65-F5344CB8AC3E}">
        <p14:creationId xmlns:p14="http://schemas.microsoft.com/office/powerpoint/2010/main" val="1370973813"/>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AAABAB"/>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2472" y="573314"/>
            <a:ext cx="3898900" cy="389890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13299" y="573314"/>
            <a:ext cx="3898900" cy="3898900"/>
          </a:xfrm>
          <a:prstGeom prst="rect">
            <a:avLst/>
          </a:prstGeom>
        </p:spPr>
      </p:pic>
      <p:sp>
        <p:nvSpPr>
          <p:cNvPr id="4" name="TextBox 3"/>
          <p:cNvSpPr txBox="1"/>
          <p:nvPr/>
        </p:nvSpPr>
        <p:spPr>
          <a:xfrm>
            <a:off x="1503190" y="3918216"/>
            <a:ext cx="1977464" cy="553998"/>
          </a:xfrm>
          <a:prstGeom prst="rect">
            <a:avLst/>
          </a:prstGeom>
          <a:noFill/>
        </p:spPr>
        <p:txBody>
          <a:bodyPr wrap="none" rtlCol="0">
            <a:spAutoFit/>
          </a:bodyPr>
          <a:lstStyle/>
          <a:p>
            <a:r>
              <a:rPr lang="en-US" sz="3000" i="1" dirty="0">
                <a:solidFill>
                  <a:srgbClr val="EA5DFA"/>
                </a:solidFill>
                <a:latin typeface="Gill Sans" charset="0"/>
                <a:ea typeface="Gill Sans" charset="0"/>
                <a:cs typeface="Gill Sans" charset="0"/>
              </a:rPr>
              <a:t>sp7:mcherry</a:t>
            </a:r>
          </a:p>
        </p:txBody>
      </p:sp>
      <p:sp>
        <p:nvSpPr>
          <p:cNvPr id="5" name="TextBox 4"/>
          <p:cNvSpPr txBox="1"/>
          <p:nvPr/>
        </p:nvSpPr>
        <p:spPr>
          <a:xfrm>
            <a:off x="5832045" y="3918216"/>
            <a:ext cx="1967205" cy="553998"/>
          </a:xfrm>
          <a:prstGeom prst="rect">
            <a:avLst/>
          </a:prstGeom>
          <a:noFill/>
        </p:spPr>
        <p:txBody>
          <a:bodyPr wrap="none" rtlCol="0">
            <a:spAutoFit/>
          </a:bodyPr>
          <a:lstStyle/>
          <a:p>
            <a:r>
              <a:rPr lang="en-US" sz="3000" i="1" dirty="0" err="1" smtClean="0">
                <a:solidFill>
                  <a:srgbClr val="78F23B"/>
                </a:solidFill>
                <a:latin typeface="Gill Sans" charset="0"/>
                <a:ea typeface="Gill Sans" charset="0"/>
                <a:cs typeface="Gill Sans" charset="0"/>
              </a:rPr>
              <a:t>BMPER:egfp</a:t>
            </a:r>
            <a:endParaRPr lang="en-US" sz="3000" i="1" dirty="0">
              <a:solidFill>
                <a:srgbClr val="78F23B"/>
              </a:solidFill>
              <a:latin typeface="Gill Sans" charset="0"/>
              <a:ea typeface="Gill Sans" charset="0"/>
              <a:cs typeface="Gill Sans" charset="0"/>
            </a:endParaRPr>
          </a:p>
        </p:txBody>
      </p:sp>
      <p:sp>
        <p:nvSpPr>
          <p:cNvPr id="6" name="TextBox 5"/>
          <p:cNvSpPr txBox="1"/>
          <p:nvPr/>
        </p:nvSpPr>
        <p:spPr>
          <a:xfrm>
            <a:off x="3022305" y="4593130"/>
            <a:ext cx="3315395" cy="553998"/>
          </a:xfrm>
          <a:prstGeom prst="rect">
            <a:avLst/>
          </a:prstGeom>
          <a:noFill/>
        </p:spPr>
        <p:txBody>
          <a:bodyPr wrap="none" rtlCol="0">
            <a:spAutoFit/>
          </a:bodyPr>
          <a:lstStyle/>
          <a:p>
            <a:r>
              <a:rPr lang="en-US" sz="3000" dirty="0" smtClean="0">
                <a:solidFill>
                  <a:schemeClr val="bg1"/>
                </a:solidFill>
                <a:latin typeface="Gill Sans" charset="0"/>
                <a:ea typeface="Gill Sans" charset="0"/>
                <a:cs typeface="Gill Sans" charset="0"/>
              </a:rPr>
              <a:t>Frontal bone, 25 </a:t>
            </a:r>
            <a:r>
              <a:rPr lang="en-US" sz="3000" dirty="0" err="1" smtClean="0">
                <a:solidFill>
                  <a:schemeClr val="bg1"/>
                </a:solidFill>
                <a:latin typeface="Gill Sans" charset="0"/>
                <a:ea typeface="Gill Sans" charset="0"/>
                <a:cs typeface="Gill Sans" charset="0"/>
              </a:rPr>
              <a:t>dpf</a:t>
            </a:r>
            <a:endParaRPr lang="en-US" sz="3000" dirty="0">
              <a:solidFill>
                <a:schemeClr val="bg1"/>
              </a:solidFill>
              <a:latin typeface="Gill Sans" charset="0"/>
              <a:ea typeface="Gill Sans" charset="0"/>
              <a:cs typeface="Gill Sans" charset="0"/>
            </a:endParaRPr>
          </a:p>
        </p:txBody>
      </p:sp>
      <p:sp>
        <p:nvSpPr>
          <p:cNvPr id="7" name="Shape 462"/>
          <p:cNvSpPr/>
          <p:nvPr/>
        </p:nvSpPr>
        <p:spPr>
          <a:xfrm>
            <a:off x="7084564" y="5246030"/>
            <a:ext cx="1885485" cy="384689"/>
          </a:xfrm>
          <a:prstGeom prst="rect">
            <a:avLst/>
          </a:prstGeom>
          <a:ln w="12700">
            <a:miter lim="400000"/>
          </a:ln>
          <a:extLst>
            <a:ext uri="{C572A759-6A51-4108-AA02-DFA0A04FC94B}">
              <ma14:wrappingTextBoxFlag xmlns:ma14="http://schemas.microsoft.com/office/mac/drawingml/2011/main" val="1"/>
            </a:ext>
          </a:extLst>
        </p:spPr>
        <p:txBody>
          <a:bodyPr wrap="none" lIns="29766" tIns="29766" rIns="29766" bIns="29766" anchor="ctr">
            <a:spAutoFit/>
          </a:bodyPr>
          <a:lstStyle>
            <a:lvl1pPr algn="r" defTabSz="584200">
              <a:defRPr sz="3600">
                <a:solidFill>
                  <a:srgbClr val="FFFFFF"/>
                </a:solidFill>
                <a:latin typeface="+mn-lt"/>
                <a:ea typeface="+mn-ea"/>
                <a:cs typeface="+mn-cs"/>
                <a:sym typeface="Gill Sans"/>
              </a:defRPr>
            </a:lvl1pPr>
          </a:lstStyle>
          <a:p>
            <a:pPr lvl="0">
              <a:defRPr sz="1800">
                <a:solidFill>
                  <a:srgbClr val="000000"/>
                </a:solidFill>
              </a:defRPr>
            </a:pPr>
            <a:r>
              <a:rPr lang="en-US" sz="2109" dirty="0" smtClean="0">
                <a:solidFill>
                  <a:schemeClr val="bg1"/>
                </a:solidFill>
              </a:rPr>
              <a:t>Alexandra </a:t>
            </a:r>
            <a:r>
              <a:rPr lang="en-US" sz="2109" dirty="0" err="1" smtClean="0">
                <a:solidFill>
                  <a:schemeClr val="bg1"/>
                </a:solidFill>
              </a:rPr>
              <a:t>Scalici</a:t>
            </a:r>
            <a:endParaRPr sz="2109" dirty="0">
              <a:solidFill>
                <a:schemeClr val="bg1"/>
              </a:solidFill>
            </a:endParaRPr>
          </a:p>
        </p:txBody>
      </p:sp>
    </p:spTree>
    <p:extLst>
      <p:ext uri="{BB962C8B-B14F-4D97-AF65-F5344CB8AC3E}">
        <p14:creationId xmlns:p14="http://schemas.microsoft.com/office/powerpoint/2010/main" val="1960709859"/>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6-04-29 at 8.27.29 PM.png"/>
          <p:cNvPicPr>
            <a:picLocks noChangeAspect="1"/>
          </p:cNvPicPr>
          <p:nvPr/>
        </p:nvPicPr>
        <p:blipFill>
          <a:blip r:embed="rId3"/>
          <a:stretch>
            <a:fillRect/>
          </a:stretch>
        </p:blipFill>
        <p:spPr>
          <a:xfrm>
            <a:off x="0" y="695709"/>
            <a:ext cx="6431474" cy="4458181"/>
          </a:xfrm>
          <a:prstGeom prst="rect">
            <a:avLst/>
          </a:prstGeom>
        </p:spPr>
      </p:pic>
      <p:pic>
        <p:nvPicPr>
          <p:cNvPr id="4" name="Picture 3"/>
          <p:cNvPicPr>
            <a:picLocks noChangeAspect="1"/>
          </p:cNvPicPr>
          <p:nvPr/>
        </p:nvPicPr>
        <p:blipFill>
          <a:blip r:embed="rId4"/>
          <a:stretch>
            <a:fillRect/>
          </a:stretch>
        </p:blipFill>
        <p:spPr>
          <a:xfrm>
            <a:off x="6525491" y="414298"/>
            <a:ext cx="2618509" cy="2323466"/>
          </a:xfrm>
          <a:prstGeom prst="rect">
            <a:avLst/>
          </a:prstGeom>
        </p:spPr>
      </p:pic>
      <p:pic>
        <p:nvPicPr>
          <p:cNvPr id="5" name="Picture 4"/>
          <p:cNvPicPr>
            <a:picLocks noChangeAspect="1"/>
          </p:cNvPicPr>
          <p:nvPr/>
        </p:nvPicPr>
        <p:blipFill>
          <a:blip r:embed="rId5"/>
          <a:srcRect l="6540" t="9331" r="17936" b="8549"/>
          <a:stretch>
            <a:fillRect/>
          </a:stretch>
        </p:blipFill>
        <p:spPr>
          <a:xfrm>
            <a:off x="6525491" y="2616841"/>
            <a:ext cx="2618509" cy="2307560"/>
          </a:xfrm>
          <a:prstGeom prst="rect">
            <a:avLst/>
          </a:prstGeom>
        </p:spPr>
      </p:pic>
    </p:spTree>
    <p:extLst>
      <p:ext uri="{BB962C8B-B14F-4D97-AF65-F5344CB8AC3E}">
        <p14:creationId xmlns:p14="http://schemas.microsoft.com/office/powerpoint/2010/main" val="172623403"/>
      </p:ext>
    </p:extLst>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AAABAB"/>
        </a:solidFill>
        <a:effectLst/>
      </p:bgPr>
    </p:bg>
    <p:spTree>
      <p:nvGrpSpPr>
        <p:cNvPr id="1" name=""/>
        <p:cNvGrpSpPr/>
        <p:nvPr/>
      </p:nvGrpSpPr>
      <p:grpSpPr>
        <a:xfrm>
          <a:off x="0" y="0"/>
          <a:ext cx="0" cy="0"/>
          <a:chOff x="0" y="0"/>
          <a:chExt cx="0" cy="0"/>
        </a:xfrm>
      </p:grpSpPr>
      <p:pic>
        <p:nvPicPr>
          <p:cNvPr id="4" name="Picture 3" descr="Screen Shot 2016-04-30 at 6.59.44 PM.png"/>
          <p:cNvPicPr>
            <a:picLocks noChangeAspect="1"/>
          </p:cNvPicPr>
          <p:nvPr/>
        </p:nvPicPr>
        <p:blipFill>
          <a:blip r:embed="rId3"/>
          <a:stretch>
            <a:fillRect/>
          </a:stretch>
        </p:blipFill>
        <p:spPr>
          <a:xfrm>
            <a:off x="-1" y="1182624"/>
            <a:ext cx="9158399" cy="3230880"/>
          </a:xfrm>
          <a:prstGeom prst="rect">
            <a:avLst/>
          </a:prstGeom>
        </p:spPr>
      </p:pic>
      <p:sp>
        <p:nvSpPr>
          <p:cNvPr id="2" name="TextBox 1"/>
          <p:cNvSpPr txBox="1"/>
          <p:nvPr/>
        </p:nvSpPr>
        <p:spPr>
          <a:xfrm>
            <a:off x="1468581" y="1150359"/>
            <a:ext cx="835485" cy="369332"/>
          </a:xfrm>
          <a:prstGeom prst="rect">
            <a:avLst/>
          </a:prstGeom>
          <a:solidFill>
            <a:srgbClr val="AAABAB"/>
          </a:solidFill>
        </p:spPr>
        <p:txBody>
          <a:bodyPr wrap="none" rtlCol="0">
            <a:spAutoFit/>
          </a:bodyPr>
          <a:lstStyle/>
          <a:p>
            <a:r>
              <a:rPr lang="en-US" sz="1800" dirty="0" smtClean="0">
                <a:solidFill>
                  <a:schemeClr val="bg1"/>
                </a:solidFill>
                <a:latin typeface="Gill Sans" charset="0"/>
                <a:ea typeface="Gill Sans" charset="0"/>
                <a:cs typeface="Gill Sans" charset="0"/>
              </a:rPr>
              <a:t>13 mm</a:t>
            </a:r>
            <a:endParaRPr lang="en-US" sz="1800" dirty="0">
              <a:solidFill>
                <a:schemeClr val="bg1"/>
              </a:solidFill>
              <a:latin typeface="Gill Sans" charset="0"/>
              <a:ea typeface="Gill Sans" charset="0"/>
              <a:cs typeface="Gill Sans" charset="0"/>
            </a:endParaRPr>
          </a:p>
        </p:txBody>
      </p:sp>
      <p:sp>
        <p:nvSpPr>
          <p:cNvPr id="5" name="TextBox 4"/>
          <p:cNvSpPr txBox="1"/>
          <p:nvPr/>
        </p:nvSpPr>
        <p:spPr>
          <a:xfrm>
            <a:off x="3743713" y="1150359"/>
            <a:ext cx="835485" cy="369332"/>
          </a:xfrm>
          <a:prstGeom prst="rect">
            <a:avLst/>
          </a:prstGeom>
          <a:solidFill>
            <a:srgbClr val="AAABAB"/>
          </a:solidFill>
        </p:spPr>
        <p:txBody>
          <a:bodyPr wrap="none" rtlCol="0">
            <a:spAutoFit/>
          </a:bodyPr>
          <a:lstStyle/>
          <a:p>
            <a:r>
              <a:rPr lang="en-US" sz="1800" dirty="0" smtClean="0">
                <a:solidFill>
                  <a:schemeClr val="bg1"/>
                </a:solidFill>
                <a:latin typeface="Gill Sans" charset="0"/>
                <a:ea typeface="Gill Sans" charset="0"/>
                <a:cs typeface="Gill Sans" charset="0"/>
              </a:rPr>
              <a:t>15 mm</a:t>
            </a:r>
            <a:endParaRPr lang="en-US" sz="1800" dirty="0">
              <a:solidFill>
                <a:schemeClr val="bg1"/>
              </a:solidFill>
              <a:latin typeface="Gill Sans" charset="0"/>
              <a:ea typeface="Gill Sans" charset="0"/>
              <a:cs typeface="Gill Sans" charset="0"/>
            </a:endParaRPr>
          </a:p>
        </p:txBody>
      </p:sp>
      <p:sp>
        <p:nvSpPr>
          <p:cNvPr id="6" name="TextBox 5"/>
          <p:cNvSpPr txBox="1"/>
          <p:nvPr/>
        </p:nvSpPr>
        <p:spPr>
          <a:xfrm>
            <a:off x="6234544" y="1219881"/>
            <a:ext cx="835485" cy="369332"/>
          </a:xfrm>
          <a:prstGeom prst="rect">
            <a:avLst/>
          </a:prstGeom>
          <a:solidFill>
            <a:srgbClr val="AAABAB"/>
          </a:solidFill>
        </p:spPr>
        <p:txBody>
          <a:bodyPr wrap="none" rtlCol="0">
            <a:spAutoFit/>
          </a:bodyPr>
          <a:lstStyle/>
          <a:p>
            <a:r>
              <a:rPr lang="en-US" sz="1800" dirty="0" smtClean="0">
                <a:solidFill>
                  <a:schemeClr val="bg1"/>
                </a:solidFill>
                <a:latin typeface="Gill Sans" charset="0"/>
                <a:ea typeface="Gill Sans" charset="0"/>
                <a:cs typeface="Gill Sans" charset="0"/>
              </a:rPr>
              <a:t>17 mm</a:t>
            </a:r>
            <a:endParaRPr lang="en-US" sz="1800" dirty="0">
              <a:solidFill>
                <a:schemeClr val="bg1"/>
              </a:solidFill>
              <a:latin typeface="Gill Sans" charset="0"/>
              <a:ea typeface="Gill Sans" charset="0"/>
              <a:cs typeface="Gill Sans" charset="0"/>
            </a:endParaRPr>
          </a:p>
        </p:txBody>
      </p:sp>
      <p:sp>
        <p:nvSpPr>
          <p:cNvPr id="7" name="TextBox 6"/>
          <p:cNvSpPr txBox="1"/>
          <p:nvPr/>
        </p:nvSpPr>
        <p:spPr>
          <a:xfrm>
            <a:off x="8257852" y="1219881"/>
            <a:ext cx="835485" cy="369332"/>
          </a:xfrm>
          <a:prstGeom prst="rect">
            <a:avLst/>
          </a:prstGeom>
          <a:solidFill>
            <a:srgbClr val="AAABAB"/>
          </a:solidFill>
        </p:spPr>
        <p:txBody>
          <a:bodyPr wrap="none" rtlCol="0">
            <a:spAutoFit/>
          </a:bodyPr>
          <a:lstStyle/>
          <a:p>
            <a:r>
              <a:rPr lang="en-US" sz="1800" dirty="0" smtClean="0">
                <a:solidFill>
                  <a:schemeClr val="bg1"/>
                </a:solidFill>
                <a:latin typeface="Gill Sans" charset="0"/>
                <a:ea typeface="Gill Sans" charset="0"/>
                <a:cs typeface="Gill Sans" charset="0"/>
              </a:rPr>
              <a:t>19 mm</a:t>
            </a:r>
            <a:endParaRPr lang="en-US" sz="1800" dirty="0">
              <a:solidFill>
                <a:schemeClr val="bg1"/>
              </a:solidFill>
              <a:latin typeface="Gill Sans" charset="0"/>
              <a:ea typeface="Gill Sans" charset="0"/>
              <a:cs typeface="Gill Sans" charset="0"/>
            </a:endParaRPr>
          </a:p>
        </p:txBody>
      </p:sp>
    </p:spTree>
    <p:extLst>
      <p:ext uri="{BB962C8B-B14F-4D97-AF65-F5344CB8AC3E}">
        <p14:creationId xmlns:p14="http://schemas.microsoft.com/office/powerpoint/2010/main" val="312186354"/>
      </p:ext>
    </p:extLst>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69" name="chihuahua X-ray.png"/>
          <p:cNvPicPr/>
          <p:nvPr/>
        </p:nvPicPr>
        <p:blipFill>
          <a:blip r:embed="rId3">
            <a:extLst/>
          </a:blip>
          <a:srcRect t="50443" r="97" b="14321"/>
          <a:stretch>
            <a:fillRect/>
          </a:stretch>
        </p:blipFill>
        <p:spPr>
          <a:xfrm>
            <a:off x="762001" y="3341192"/>
            <a:ext cx="7612559" cy="2068711"/>
          </a:xfrm>
          <a:prstGeom prst="rect">
            <a:avLst/>
          </a:prstGeom>
          <a:ln w="12700">
            <a:miter lim="400000"/>
          </a:ln>
        </p:spPr>
      </p:pic>
      <p:sp>
        <p:nvSpPr>
          <p:cNvPr id="470" name="Shape 470"/>
          <p:cNvSpPr/>
          <p:nvPr/>
        </p:nvSpPr>
        <p:spPr>
          <a:xfrm>
            <a:off x="1314412" y="5023069"/>
            <a:ext cx="749405" cy="438807"/>
          </a:xfrm>
          <a:prstGeom prst="rect">
            <a:avLst/>
          </a:prstGeom>
          <a:ln w="12700">
            <a:miter lim="400000"/>
          </a:ln>
          <a:extLst>
            <a:ext uri="{C572A759-6A51-4108-AA02-DFA0A04FC94B}">
              <ma14:wrappingTextBoxFlag xmlns:ma14="http://schemas.microsoft.com/office/mac/drawingml/2011/main" val="1"/>
            </a:ext>
          </a:extLst>
        </p:spPr>
        <p:txBody>
          <a:bodyPr wrap="none" lIns="29766" tIns="29766" rIns="29766" bIns="29766" anchor="ctr">
            <a:spAutoFit/>
          </a:bodyPr>
          <a:lstStyle/>
          <a:p>
            <a:pPr algn="ctr" defTabSz="342289">
              <a:defRPr sz="1800"/>
            </a:pPr>
            <a:r>
              <a:rPr sz="2461" i="1">
                <a:solidFill>
                  <a:srgbClr val="FFFFFF"/>
                </a:solidFill>
                <a:sym typeface="Gill Sans"/>
              </a:rPr>
              <a:t>Chi</a:t>
            </a:r>
            <a:r>
              <a:rPr sz="2461" baseline="31999">
                <a:solidFill>
                  <a:srgbClr val="FFFFFF"/>
                </a:solidFill>
                <a:sym typeface="Gill Sans"/>
              </a:rPr>
              <a:t>+/–</a:t>
            </a:r>
          </a:p>
        </p:txBody>
      </p:sp>
      <p:pic>
        <p:nvPicPr>
          <p:cNvPr id="471" name="chihuahua X-ray.png"/>
          <p:cNvPicPr/>
          <p:nvPr/>
        </p:nvPicPr>
        <p:blipFill>
          <a:blip r:embed="rId3">
            <a:extLst/>
          </a:blip>
          <a:srcRect t="5576" r="97" b="52344"/>
          <a:stretch>
            <a:fillRect/>
          </a:stretch>
        </p:blipFill>
        <p:spPr>
          <a:xfrm>
            <a:off x="762001" y="223242"/>
            <a:ext cx="7612559" cy="2470547"/>
          </a:xfrm>
          <a:prstGeom prst="rect">
            <a:avLst/>
          </a:prstGeom>
          <a:ln w="12700">
            <a:miter lim="400000"/>
          </a:ln>
        </p:spPr>
      </p:pic>
      <p:sp>
        <p:nvSpPr>
          <p:cNvPr id="472" name="Shape 472"/>
          <p:cNvSpPr/>
          <p:nvPr/>
        </p:nvSpPr>
        <p:spPr>
          <a:xfrm>
            <a:off x="1417502" y="2474693"/>
            <a:ext cx="6310313" cy="921888"/>
          </a:xfrm>
          <a:prstGeom prst="rect">
            <a:avLst/>
          </a:prstGeom>
          <a:ln w="12700">
            <a:miter lim="400000"/>
          </a:ln>
          <a:extLst>
            <a:ext uri="{C572A759-6A51-4108-AA02-DFA0A04FC94B}">
              <ma14:wrappingTextBoxFlag xmlns:ma14="http://schemas.microsoft.com/office/mac/drawingml/2011/main" val="1"/>
            </a:ext>
          </a:extLst>
        </p:spPr>
        <p:txBody>
          <a:bodyPr lIns="29766" tIns="29766" rIns="29766" bIns="29766" anchor="ctr">
            <a:spAutoFit/>
          </a:bodyPr>
          <a:lstStyle/>
          <a:p>
            <a:pPr algn="ctr" defTabSz="342289">
              <a:defRPr sz="1800"/>
            </a:pPr>
            <a:r>
              <a:rPr sz="2800" i="1" dirty="0">
                <a:solidFill>
                  <a:srgbClr val="FFFFFF"/>
                </a:solidFill>
                <a:sym typeface="Gill Sans"/>
              </a:rPr>
              <a:t>col1a1a</a:t>
            </a:r>
            <a:r>
              <a:rPr sz="2800" dirty="0">
                <a:solidFill>
                  <a:srgbClr val="FFFFFF"/>
                </a:solidFill>
                <a:sym typeface="Gill Sans"/>
              </a:rPr>
              <a:t> mutation: Osteogenesis Imperfecta</a:t>
            </a:r>
          </a:p>
        </p:txBody>
      </p:sp>
    </p:spTree>
    <p:extLst>
      <p:ext uri="{BB962C8B-B14F-4D97-AF65-F5344CB8AC3E}">
        <p14:creationId xmlns:p14="http://schemas.microsoft.com/office/powerpoint/2010/main" val="1992576590"/>
      </p:ext>
    </p:extLst>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4700" y="304800"/>
            <a:ext cx="7594600" cy="5105400"/>
          </a:xfrm>
          <a:prstGeom prst="rect">
            <a:avLst/>
          </a:prstGeom>
        </p:spPr>
      </p:pic>
    </p:spTree>
    <p:extLst>
      <p:ext uri="{BB962C8B-B14F-4D97-AF65-F5344CB8AC3E}">
        <p14:creationId xmlns:p14="http://schemas.microsoft.com/office/powerpoint/2010/main" val="1605908235"/>
      </p:ext>
    </p:extLst>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AAABAB"/>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6370" t="6985" r="8176" b="6985"/>
          <a:stretch/>
        </p:blipFill>
        <p:spPr>
          <a:xfrm>
            <a:off x="563185" y="531914"/>
            <a:ext cx="2604397" cy="1869508"/>
          </a:xfrm>
          <a:prstGeom prst="rect">
            <a:avLst/>
          </a:prstGeom>
        </p:spPr>
      </p:pic>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r="4262"/>
          <a:stretch/>
        </p:blipFill>
        <p:spPr>
          <a:xfrm>
            <a:off x="5576836" y="584777"/>
            <a:ext cx="2623707" cy="1869508"/>
          </a:xfrm>
          <a:prstGeom prst="rect">
            <a:avLst/>
          </a:prstGeom>
        </p:spPr>
      </p:pic>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r="6873"/>
          <a:stretch/>
        </p:blipFill>
        <p:spPr>
          <a:xfrm>
            <a:off x="5576836" y="2356184"/>
            <a:ext cx="2623708" cy="1984008"/>
          </a:xfrm>
          <a:prstGeom prst="rect">
            <a:avLst/>
          </a:prstGeom>
        </p:spPr>
      </p:pic>
      <p:pic>
        <p:nvPicPr>
          <p:cNvPr id="7" name="Picture 6"/>
          <p:cNvPicPr>
            <a:picLocks noChangeAspect="1"/>
          </p:cNvPicPr>
          <p:nvPr/>
        </p:nvPicPr>
        <p:blipFill rotWithShape="1">
          <a:blip r:embed="rId6">
            <a:extLst>
              <a:ext uri="{28A0092B-C50C-407E-A947-70E740481C1C}">
                <a14:useLocalDpi xmlns:a14="http://schemas.microsoft.com/office/drawing/2010/main" val="0"/>
              </a:ext>
            </a:extLst>
          </a:blip>
          <a:srcRect r="10291"/>
          <a:stretch/>
        </p:blipFill>
        <p:spPr>
          <a:xfrm>
            <a:off x="3264102" y="2356184"/>
            <a:ext cx="2500108" cy="1984008"/>
          </a:xfrm>
          <a:prstGeom prst="rect">
            <a:avLst/>
          </a:prstGeom>
        </p:spPr>
      </p:pic>
      <p:pic>
        <p:nvPicPr>
          <p:cNvPr id="8" name="Picture 7"/>
          <p:cNvPicPr>
            <a:picLocks noChangeAspect="1"/>
          </p:cNvPicPr>
          <p:nvPr/>
        </p:nvPicPr>
        <p:blipFill rotWithShape="1">
          <a:blip r:embed="rId7">
            <a:extLst>
              <a:ext uri="{28A0092B-C50C-407E-A947-70E740481C1C}">
                <a14:useLocalDpi xmlns:a14="http://schemas.microsoft.com/office/drawing/2010/main" val="0"/>
              </a:ext>
            </a:extLst>
          </a:blip>
          <a:srcRect l="7963" t="8719" r="12598" b="16567"/>
          <a:stretch/>
        </p:blipFill>
        <p:spPr>
          <a:xfrm>
            <a:off x="3264102" y="584777"/>
            <a:ext cx="2500108" cy="1869508"/>
          </a:xfrm>
          <a:prstGeom prst="rect">
            <a:avLst/>
          </a:prstGeom>
        </p:spPr>
      </p:pic>
      <p:sp>
        <p:nvSpPr>
          <p:cNvPr id="9" name="TextBox 8"/>
          <p:cNvSpPr txBox="1"/>
          <p:nvPr/>
        </p:nvSpPr>
        <p:spPr>
          <a:xfrm>
            <a:off x="1458755" y="4516483"/>
            <a:ext cx="813256" cy="3932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42333" tIns="42333" rIns="42333" bIns="42333" numCol="1" spcCol="38100" rtlCol="0" anchor="ctr">
            <a:spAutoFit/>
          </a:bodyPr>
          <a:lstStyle/>
          <a:p>
            <a:pPr defTabSz="380985" latinLnBrk="1" hangingPunct="0"/>
            <a:r>
              <a:rPr lang="en-US" sz="2000" i="1" dirty="0">
                <a:solidFill>
                  <a:schemeClr val="bg1"/>
                </a:solidFill>
                <a:ea typeface="Helvetica"/>
                <a:cs typeface="Helvetica"/>
                <a:sym typeface="Helvetica"/>
              </a:rPr>
              <a:t>bmp1a</a:t>
            </a:r>
          </a:p>
        </p:txBody>
      </p:sp>
      <p:sp>
        <p:nvSpPr>
          <p:cNvPr id="10" name="TextBox 9"/>
          <p:cNvSpPr txBox="1"/>
          <p:nvPr/>
        </p:nvSpPr>
        <p:spPr>
          <a:xfrm>
            <a:off x="4062067" y="4516482"/>
            <a:ext cx="904178" cy="3932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42333" tIns="42333" rIns="42333" bIns="42333" numCol="1" spcCol="38100" rtlCol="0" anchor="ctr">
            <a:spAutoFit/>
          </a:bodyPr>
          <a:lstStyle/>
          <a:p>
            <a:pPr defTabSz="380985" latinLnBrk="1" hangingPunct="0"/>
            <a:r>
              <a:rPr lang="en-US" sz="2000" i="1">
                <a:solidFill>
                  <a:schemeClr val="bg1"/>
                </a:solidFill>
                <a:ea typeface="Helvetica"/>
                <a:cs typeface="Helvetica"/>
                <a:sym typeface="Helvetica"/>
              </a:rPr>
              <a:t>col1a1b</a:t>
            </a:r>
            <a:endParaRPr lang="en-US" sz="2000" i="1" dirty="0">
              <a:solidFill>
                <a:schemeClr val="bg1"/>
              </a:solidFill>
              <a:ea typeface="Helvetica"/>
              <a:cs typeface="Helvetica"/>
              <a:sym typeface="Helvetica"/>
            </a:endParaRPr>
          </a:p>
        </p:txBody>
      </p:sp>
      <p:sp>
        <p:nvSpPr>
          <p:cNvPr id="11" name="TextBox 10"/>
          <p:cNvSpPr txBox="1"/>
          <p:nvPr/>
        </p:nvSpPr>
        <p:spPr>
          <a:xfrm>
            <a:off x="6665604" y="4516481"/>
            <a:ext cx="446169" cy="3932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42333" tIns="42333" rIns="42333" bIns="42333" numCol="1" spcCol="38100" rtlCol="0" anchor="ctr">
            <a:spAutoFit/>
          </a:bodyPr>
          <a:lstStyle/>
          <a:p>
            <a:pPr defTabSz="380985" latinLnBrk="1" hangingPunct="0"/>
            <a:r>
              <a:rPr lang="en-US" sz="2000" i="1" dirty="0">
                <a:solidFill>
                  <a:schemeClr val="bg1"/>
                </a:solidFill>
                <a:ea typeface="Helvetica"/>
                <a:cs typeface="Helvetica"/>
                <a:sym typeface="Helvetica"/>
              </a:rPr>
              <a:t>sp7</a:t>
            </a:r>
          </a:p>
        </p:txBody>
      </p:sp>
      <p:pic>
        <p:nvPicPr>
          <p:cNvPr id="12" name="Picture 11"/>
          <p:cNvPicPr>
            <a:picLocks noChangeAspect="1"/>
          </p:cNvPicPr>
          <p:nvPr/>
        </p:nvPicPr>
        <p:blipFill rotWithShape="1">
          <a:blip r:embed="rId8">
            <a:extLst>
              <a:ext uri="{28A0092B-C50C-407E-A947-70E740481C1C}">
                <a14:useLocalDpi xmlns:a14="http://schemas.microsoft.com/office/drawing/2010/main" val="0"/>
              </a:ext>
            </a:extLst>
          </a:blip>
          <a:srcRect l="5778" t="5884" r="23539" b="10886"/>
          <a:stretch/>
        </p:blipFill>
        <p:spPr>
          <a:xfrm>
            <a:off x="563185" y="2278338"/>
            <a:ext cx="2308633" cy="1996499"/>
          </a:xfrm>
          <a:prstGeom prst="rect">
            <a:avLst/>
          </a:prstGeom>
        </p:spPr>
      </p:pic>
    </p:spTree>
    <p:extLst>
      <p:ext uri="{BB962C8B-B14F-4D97-AF65-F5344CB8AC3E}">
        <p14:creationId xmlns:p14="http://schemas.microsoft.com/office/powerpoint/2010/main" val="1605894428"/>
      </p:ext>
    </p:extLst>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AAABAB"/>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995937" y="1016175"/>
            <a:ext cx="2358641" cy="1700788"/>
          </a:xfrm>
          <a:prstGeom prst="rect">
            <a:avLst/>
          </a:prstGeom>
        </p:spPr>
      </p:pic>
      <p:pic>
        <p:nvPicPr>
          <p:cNvPr id="6" name="Picture 5"/>
          <p:cNvPicPr>
            <a:picLocks noChangeAspect="1"/>
          </p:cNvPicPr>
          <p:nvPr/>
        </p:nvPicPr>
        <p:blipFill>
          <a:blip r:embed="rId4"/>
          <a:stretch>
            <a:fillRect/>
          </a:stretch>
        </p:blipFill>
        <p:spPr>
          <a:xfrm>
            <a:off x="995937" y="2572824"/>
            <a:ext cx="2350998" cy="1690786"/>
          </a:xfrm>
          <a:prstGeom prst="rect">
            <a:avLst/>
          </a:prstGeom>
        </p:spPr>
      </p:pic>
      <p:pic>
        <p:nvPicPr>
          <p:cNvPr id="7" name="Picture 6"/>
          <p:cNvPicPr>
            <a:picLocks noChangeAspect="1"/>
          </p:cNvPicPr>
          <p:nvPr/>
        </p:nvPicPr>
        <p:blipFill>
          <a:blip r:embed="rId5"/>
          <a:stretch>
            <a:fillRect/>
          </a:stretch>
        </p:blipFill>
        <p:spPr>
          <a:xfrm>
            <a:off x="3354578" y="1016175"/>
            <a:ext cx="2454746" cy="1700788"/>
          </a:xfrm>
          <a:prstGeom prst="rect">
            <a:avLst/>
          </a:prstGeom>
        </p:spPr>
      </p:pic>
      <p:pic>
        <p:nvPicPr>
          <p:cNvPr id="8" name="Picture 7"/>
          <p:cNvPicPr>
            <a:picLocks noChangeAspect="1"/>
          </p:cNvPicPr>
          <p:nvPr/>
        </p:nvPicPr>
        <p:blipFill rotWithShape="1">
          <a:blip r:embed="rId6"/>
          <a:srcRect r="9259" b="8572"/>
          <a:stretch/>
        </p:blipFill>
        <p:spPr>
          <a:xfrm>
            <a:off x="3346936" y="2532301"/>
            <a:ext cx="2462388" cy="1731309"/>
          </a:xfrm>
          <a:prstGeom prst="rect">
            <a:avLst/>
          </a:prstGeom>
        </p:spPr>
      </p:pic>
      <p:sp>
        <p:nvSpPr>
          <p:cNvPr id="9" name="TextBox 8"/>
          <p:cNvSpPr txBox="1"/>
          <p:nvPr/>
        </p:nvSpPr>
        <p:spPr>
          <a:xfrm>
            <a:off x="1492746" y="4574257"/>
            <a:ext cx="1357379" cy="3932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42333" tIns="42333" rIns="42333" bIns="42333" numCol="1" spcCol="38100" rtlCol="0" anchor="ctr">
            <a:spAutoFit/>
          </a:bodyPr>
          <a:lstStyle/>
          <a:p>
            <a:pPr defTabSz="380985" latinLnBrk="1" hangingPunct="0"/>
            <a:r>
              <a:rPr lang="en-US" sz="2000" i="1" dirty="0">
                <a:solidFill>
                  <a:schemeClr val="bg1"/>
                </a:solidFill>
                <a:ea typeface="Helvetica"/>
                <a:cs typeface="Helvetica"/>
                <a:sym typeface="Helvetica"/>
              </a:rPr>
              <a:t>fgfr3(</a:t>
            </a:r>
            <a:r>
              <a:rPr lang="en-US" sz="2000" i="1" dirty="0" err="1">
                <a:solidFill>
                  <a:schemeClr val="bg1"/>
                </a:solidFill>
                <a:ea typeface="Helvetica"/>
                <a:cs typeface="Helvetica"/>
                <a:sym typeface="Helvetica"/>
              </a:rPr>
              <a:t>yipyip</a:t>
            </a:r>
            <a:r>
              <a:rPr lang="en-US" sz="2000" i="1" dirty="0">
                <a:solidFill>
                  <a:schemeClr val="bg1"/>
                </a:solidFill>
                <a:ea typeface="Helvetica"/>
                <a:cs typeface="Helvetica"/>
                <a:sym typeface="Helvetica"/>
              </a:rPr>
              <a:t>)</a:t>
            </a:r>
          </a:p>
        </p:txBody>
      </p:sp>
      <p:sp>
        <p:nvSpPr>
          <p:cNvPr id="10" name="TextBox 9"/>
          <p:cNvSpPr txBox="1"/>
          <p:nvPr/>
        </p:nvSpPr>
        <p:spPr>
          <a:xfrm>
            <a:off x="4056150" y="4574256"/>
            <a:ext cx="1043960" cy="3932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42333" tIns="42333" rIns="42333" bIns="42333" numCol="1" spcCol="38100" rtlCol="0" anchor="ctr">
            <a:spAutoFit/>
          </a:bodyPr>
          <a:lstStyle/>
          <a:p>
            <a:pPr defTabSz="380985" latinLnBrk="1" hangingPunct="0"/>
            <a:r>
              <a:rPr lang="en-US" sz="2000" i="1" dirty="0">
                <a:solidFill>
                  <a:schemeClr val="bg1"/>
                </a:solidFill>
                <a:ea typeface="Helvetica"/>
                <a:cs typeface="Helvetica"/>
                <a:sym typeface="Helvetica"/>
              </a:rPr>
              <a:t>Fgfr3(TK)</a:t>
            </a:r>
          </a:p>
        </p:txBody>
      </p:sp>
      <p:pic>
        <p:nvPicPr>
          <p:cNvPr id="11" name="Picture 10"/>
          <p:cNvPicPr>
            <a:picLocks noChangeAspect="1"/>
          </p:cNvPicPr>
          <p:nvPr/>
        </p:nvPicPr>
        <p:blipFill>
          <a:blip r:embed="rId7"/>
          <a:stretch>
            <a:fillRect/>
          </a:stretch>
        </p:blipFill>
        <p:spPr>
          <a:xfrm>
            <a:off x="5594477" y="1016175"/>
            <a:ext cx="2446889" cy="1700788"/>
          </a:xfrm>
          <a:prstGeom prst="rect">
            <a:avLst/>
          </a:prstGeom>
        </p:spPr>
      </p:pic>
      <p:pic>
        <p:nvPicPr>
          <p:cNvPr id="12" name="Picture 11"/>
          <p:cNvPicPr>
            <a:picLocks noChangeAspect="1"/>
          </p:cNvPicPr>
          <p:nvPr/>
        </p:nvPicPr>
        <p:blipFill>
          <a:blip r:embed="rId8"/>
          <a:stretch>
            <a:fillRect/>
          </a:stretch>
        </p:blipFill>
        <p:spPr>
          <a:xfrm>
            <a:off x="5647168" y="2520494"/>
            <a:ext cx="2394198" cy="1731309"/>
          </a:xfrm>
          <a:prstGeom prst="rect">
            <a:avLst/>
          </a:prstGeom>
        </p:spPr>
      </p:pic>
      <p:sp>
        <p:nvSpPr>
          <p:cNvPr id="13" name="TextBox 12"/>
          <p:cNvSpPr txBox="1"/>
          <p:nvPr/>
        </p:nvSpPr>
        <p:spPr>
          <a:xfrm>
            <a:off x="6224375" y="4574256"/>
            <a:ext cx="1239783" cy="3932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42333" tIns="42333" rIns="42333" bIns="42333" numCol="1" spcCol="38100" rtlCol="0" anchor="ctr">
            <a:spAutoFit/>
          </a:bodyPr>
          <a:lstStyle/>
          <a:p>
            <a:pPr defTabSz="380985" latinLnBrk="1" hangingPunct="0"/>
            <a:r>
              <a:rPr lang="en-US" sz="2000" i="1" dirty="0">
                <a:solidFill>
                  <a:schemeClr val="bg1"/>
                </a:solidFill>
                <a:ea typeface="Helvetica"/>
                <a:cs typeface="Helvetica"/>
                <a:sym typeface="Helvetica"/>
              </a:rPr>
              <a:t>fgfr1a(</a:t>
            </a:r>
            <a:r>
              <a:rPr lang="en-US" sz="2000" i="1" dirty="0" err="1">
                <a:solidFill>
                  <a:schemeClr val="bg1"/>
                </a:solidFill>
                <a:ea typeface="Helvetica"/>
                <a:cs typeface="Helvetica"/>
                <a:sym typeface="Helvetica"/>
              </a:rPr>
              <a:t>spd</a:t>
            </a:r>
            <a:r>
              <a:rPr lang="en-US" sz="2000" i="1" dirty="0">
                <a:solidFill>
                  <a:schemeClr val="bg1"/>
                </a:solidFill>
                <a:ea typeface="Helvetica"/>
                <a:cs typeface="Helvetica"/>
                <a:sym typeface="Helvetica"/>
              </a:rPr>
              <a:t>)</a:t>
            </a:r>
          </a:p>
        </p:txBody>
      </p:sp>
    </p:spTree>
    <p:extLst>
      <p:ext uri="{BB962C8B-B14F-4D97-AF65-F5344CB8AC3E}">
        <p14:creationId xmlns:p14="http://schemas.microsoft.com/office/powerpoint/2010/main" val="1875335928"/>
      </p:ext>
    </p:extLst>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AAABAB"/>
        </a:solidFill>
        <a:effectLst/>
      </p:bgPr>
    </p:bg>
    <p:spTree>
      <p:nvGrpSpPr>
        <p:cNvPr id="1" name=""/>
        <p:cNvGrpSpPr/>
        <p:nvPr/>
      </p:nvGrpSpPr>
      <p:grpSpPr>
        <a:xfrm>
          <a:off x="0" y="0"/>
          <a:ext cx="0" cy="0"/>
          <a:chOff x="0" y="0"/>
          <a:chExt cx="0" cy="0"/>
        </a:xfrm>
      </p:grpSpPr>
      <p:pic>
        <p:nvPicPr>
          <p:cNvPr id="6" name="Picture 5" descr="kwdd158hom_lateral.png"/>
          <p:cNvPicPr>
            <a:picLocks noChangeAspect="1"/>
          </p:cNvPicPr>
          <p:nvPr/>
        </p:nvPicPr>
        <p:blipFill rotWithShape="1">
          <a:blip r:embed="rId3"/>
          <a:srcRect l="8716"/>
          <a:stretch/>
        </p:blipFill>
        <p:spPr>
          <a:xfrm>
            <a:off x="12357" y="466825"/>
            <a:ext cx="4884128" cy="4140819"/>
          </a:xfrm>
          <a:prstGeom prst="rect">
            <a:avLst/>
          </a:prstGeom>
        </p:spPr>
      </p:pic>
      <p:pic>
        <p:nvPicPr>
          <p:cNvPr id="7" name="Picture 6" descr="kwdd158hom_dorsal.png"/>
          <p:cNvPicPr>
            <a:picLocks noChangeAspect="1"/>
          </p:cNvPicPr>
          <p:nvPr/>
        </p:nvPicPr>
        <p:blipFill>
          <a:blip r:embed="rId4">
            <a:clrChange>
              <a:clrFrom>
                <a:srgbClr val="000000"/>
              </a:clrFrom>
              <a:clrTo>
                <a:srgbClr val="000000">
                  <a:alpha val="0"/>
                </a:srgbClr>
              </a:clrTo>
            </a:clrChange>
          </a:blip>
          <a:srcRect l="11005" r="16642"/>
          <a:stretch>
            <a:fillRect/>
          </a:stretch>
        </p:blipFill>
        <p:spPr>
          <a:xfrm rot="5400000">
            <a:off x="4738886" y="208147"/>
            <a:ext cx="4140820" cy="4658177"/>
          </a:xfrm>
          <a:prstGeom prst="rect">
            <a:avLst/>
          </a:prstGeom>
        </p:spPr>
      </p:pic>
      <p:sp>
        <p:nvSpPr>
          <p:cNvPr id="8" name="TextBox 7"/>
          <p:cNvSpPr txBox="1"/>
          <p:nvPr/>
        </p:nvSpPr>
        <p:spPr>
          <a:xfrm>
            <a:off x="839077" y="4091265"/>
            <a:ext cx="3102152" cy="45482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42333" tIns="42333" rIns="42333" bIns="42333" numCol="1" spcCol="38100" rtlCol="0" anchor="ctr">
            <a:spAutoFit/>
          </a:bodyPr>
          <a:lstStyle/>
          <a:p>
            <a:pPr defTabSz="380985" latinLnBrk="1" hangingPunct="0"/>
            <a:r>
              <a:rPr lang="en-US" sz="2400" i="1" dirty="0">
                <a:solidFill>
                  <a:schemeClr val="bg1"/>
                </a:solidFill>
                <a:ea typeface="Helvetica"/>
                <a:cs typeface="Helvetica"/>
                <a:sym typeface="Helvetica"/>
              </a:rPr>
              <a:t>k</a:t>
            </a:r>
            <a:r>
              <a:rPr lang="en-US" sz="2400" i="1" smtClean="0">
                <a:solidFill>
                  <a:schemeClr val="bg1"/>
                </a:solidFill>
                <a:ea typeface="Helvetica"/>
                <a:cs typeface="Helvetica"/>
                <a:sym typeface="Helvetica"/>
              </a:rPr>
              <a:t>w158</a:t>
            </a:r>
            <a:r>
              <a:rPr lang="en-US" sz="2400" dirty="0" smtClean="0">
                <a:solidFill>
                  <a:schemeClr val="bg1"/>
                </a:solidFill>
                <a:ea typeface="Helvetica"/>
                <a:cs typeface="Helvetica"/>
                <a:sym typeface="Helvetica"/>
              </a:rPr>
              <a:t>: </a:t>
            </a:r>
            <a:r>
              <a:rPr lang="en-US" sz="2400" dirty="0" err="1">
                <a:solidFill>
                  <a:schemeClr val="bg1"/>
                </a:solidFill>
                <a:ea typeface="Helvetica"/>
                <a:cs typeface="Helvetica"/>
                <a:sym typeface="Helvetica"/>
              </a:rPr>
              <a:t>c</a:t>
            </a:r>
            <a:r>
              <a:rPr lang="en-US" sz="2400" dirty="0" err="1" smtClean="0">
                <a:solidFill>
                  <a:schemeClr val="bg1"/>
                </a:solidFill>
                <a:ea typeface="Helvetica"/>
                <a:cs typeface="Helvetica"/>
                <a:sym typeface="Helvetica"/>
              </a:rPr>
              <a:t>raniosynostosis</a:t>
            </a:r>
            <a:endParaRPr lang="en-US" sz="2400" i="1" dirty="0">
              <a:solidFill>
                <a:schemeClr val="bg1"/>
              </a:solidFill>
              <a:ea typeface="Helvetica"/>
              <a:cs typeface="Helvetica"/>
              <a:sym typeface="Helvetica"/>
            </a:endParaRPr>
          </a:p>
        </p:txBody>
      </p:sp>
    </p:spTree>
    <p:extLst>
      <p:ext uri="{BB962C8B-B14F-4D97-AF65-F5344CB8AC3E}">
        <p14:creationId xmlns:p14="http://schemas.microsoft.com/office/powerpoint/2010/main" val="352406219"/>
      </p:ext>
    </p:extLst>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C7C7C7"/>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4620" t="2735" r="6199"/>
          <a:stretch/>
        </p:blipFill>
        <p:spPr>
          <a:xfrm>
            <a:off x="4542690" y="102777"/>
            <a:ext cx="3875276" cy="2776361"/>
          </a:xfrm>
          <a:prstGeom prst="rect">
            <a:avLst/>
          </a:prstGeom>
        </p:spPr>
      </p:pic>
      <p:pic>
        <p:nvPicPr>
          <p:cNvPr id="4" name="Picture 3" descr="wls_lateral.png"/>
          <p:cNvPicPr>
            <a:picLocks noChangeAspect="1"/>
          </p:cNvPicPr>
          <p:nvPr/>
        </p:nvPicPr>
        <p:blipFill>
          <a:blip r:embed="rId4"/>
          <a:stretch>
            <a:fillRect/>
          </a:stretch>
        </p:blipFill>
        <p:spPr>
          <a:xfrm>
            <a:off x="386768" y="97370"/>
            <a:ext cx="4526618" cy="3017746"/>
          </a:xfrm>
          <a:prstGeom prst="rect">
            <a:avLst/>
          </a:prstGeom>
        </p:spPr>
      </p:pic>
      <p:pic>
        <p:nvPicPr>
          <p:cNvPr id="5" name="Picture 4" descr="GPC4 het lateral.png"/>
          <p:cNvPicPr>
            <a:picLocks noChangeAspect="1"/>
          </p:cNvPicPr>
          <p:nvPr/>
        </p:nvPicPr>
        <p:blipFill rotWithShape="1">
          <a:blip r:embed="rId5"/>
          <a:srcRect l="4094" t="9151" r="18011"/>
          <a:stretch/>
        </p:blipFill>
        <p:spPr>
          <a:xfrm>
            <a:off x="2845245" y="2519576"/>
            <a:ext cx="3689993" cy="2782417"/>
          </a:xfrm>
          <a:prstGeom prst="rect">
            <a:avLst/>
          </a:prstGeom>
        </p:spPr>
      </p:pic>
      <p:sp>
        <p:nvSpPr>
          <p:cNvPr id="6" name="TextBox 5"/>
          <p:cNvSpPr txBox="1"/>
          <p:nvPr/>
        </p:nvSpPr>
        <p:spPr>
          <a:xfrm>
            <a:off x="7466852" y="5128283"/>
            <a:ext cx="1122636" cy="45482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42333" tIns="42333" rIns="42333" bIns="42333" numCol="1" spcCol="38100" rtlCol="0" anchor="ctr">
            <a:spAutoFit/>
          </a:bodyPr>
          <a:lstStyle/>
          <a:p>
            <a:pPr latinLnBrk="1" hangingPunct="0"/>
            <a:r>
              <a:rPr lang="en-US" sz="2400" dirty="0" smtClean="0">
                <a:solidFill>
                  <a:schemeClr val="bg1"/>
                </a:solidFill>
                <a:ea typeface="Helvetica"/>
                <a:cs typeface="Helvetica"/>
                <a:sym typeface="Helvetica"/>
              </a:rPr>
              <a:t>Eric </a:t>
            </a:r>
            <a:r>
              <a:rPr lang="en-US" sz="2400" dirty="0">
                <a:solidFill>
                  <a:schemeClr val="bg1"/>
                </a:solidFill>
                <a:ea typeface="Helvetica"/>
                <a:cs typeface="Helvetica"/>
                <a:sym typeface="Helvetica"/>
              </a:rPr>
              <a:t>Liao</a:t>
            </a:r>
          </a:p>
        </p:txBody>
      </p:sp>
      <p:sp>
        <p:nvSpPr>
          <p:cNvPr id="7" name="TextBox 6"/>
          <p:cNvSpPr txBox="1"/>
          <p:nvPr/>
        </p:nvSpPr>
        <p:spPr>
          <a:xfrm>
            <a:off x="1291935" y="2292163"/>
            <a:ext cx="991190" cy="45482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42333" tIns="42333" rIns="42333" bIns="42333" numCol="1" spcCol="38100" rtlCol="0" anchor="ctr">
            <a:spAutoFit/>
          </a:bodyPr>
          <a:lstStyle/>
          <a:p>
            <a:pPr defTabSz="380985" latinLnBrk="1" hangingPunct="0"/>
            <a:r>
              <a:rPr lang="en-US" sz="2400" i="1" dirty="0" err="1" smtClean="0">
                <a:solidFill>
                  <a:schemeClr val="bg1"/>
                </a:solidFill>
                <a:ea typeface="Helvetica"/>
                <a:cs typeface="Helvetica"/>
                <a:sym typeface="Helvetica"/>
              </a:rPr>
              <a:t>wls</a:t>
            </a:r>
            <a:r>
              <a:rPr lang="en-US" sz="2400" i="1" dirty="0" smtClean="0">
                <a:solidFill>
                  <a:schemeClr val="bg1"/>
                </a:solidFill>
                <a:ea typeface="Helvetica"/>
                <a:cs typeface="Helvetica"/>
                <a:sym typeface="Helvetica"/>
              </a:rPr>
              <a:t> +/–</a:t>
            </a:r>
            <a:endParaRPr lang="en-US" sz="2400" i="1" dirty="0">
              <a:solidFill>
                <a:schemeClr val="bg1"/>
              </a:solidFill>
              <a:ea typeface="Helvetica"/>
              <a:cs typeface="Helvetica"/>
              <a:sym typeface="Helvetica"/>
            </a:endParaRPr>
          </a:p>
        </p:txBody>
      </p:sp>
      <p:sp>
        <p:nvSpPr>
          <p:cNvPr id="8" name="TextBox 7"/>
          <p:cNvSpPr txBox="1"/>
          <p:nvPr/>
        </p:nvSpPr>
        <p:spPr>
          <a:xfrm>
            <a:off x="3085111" y="4468015"/>
            <a:ext cx="1124239" cy="45482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42333" tIns="42333" rIns="42333" bIns="42333" numCol="1" spcCol="38100" rtlCol="0" anchor="ctr">
            <a:spAutoFit/>
          </a:bodyPr>
          <a:lstStyle/>
          <a:p>
            <a:pPr defTabSz="380985" latinLnBrk="1" hangingPunct="0"/>
            <a:r>
              <a:rPr lang="en-US" sz="2400" i="1" dirty="0" smtClean="0">
                <a:solidFill>
                  <a:schemeClr val="bg1"/>
                </a:solidFill>
                <a:ea typeface="Helvetica"/>
                <a:cs typeface="Helvetica"/>
                <a:sym typeface="Helvetica"/>
              </a:rPr>
              <a:t>glp4 +/–</a:t>
            </a:r>
            <a:endParaRPr lang="en-US" sz="2400" i="1" dirty="0">
              <a:solidFill>
                <a:schemeClr val="bg1"/>
              </a:solidFill>
              <a:ea typeface="Helvetica"/>
              <a:cs typeface="Helvetica"/>
              <a:sym typeface="Helvetica"/>
            </a:endParaRPr>
          </a:p>
        </p:txBody>
      </p:sp>
      <p:sp>
        <p:nvSpPr>
          <p:cNvPr id="9" name="TextBox 8"/>
          <p:cNvSpPr txBox="1"/>
          <p:nvPr/>
        </p:nvSpPr>
        <p:spPr>
          <a:xfrm>
            <a:off x="4913386" y="2292162"/>
            <a:ext cx="1373153" cy="45482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42333" tIns="42333" rIns="42333" bIns="42333" numCol="1" spcCol="38100" rtlCol="0" anchor="ctr">
            <a:spAutoFit/>
          </a:bodyPr>
          <a:lstStyle/>
          <a:p>
            <a:pPr defTabSz="380985" latinLnBrk="1" hangingPunct="0"/>
            <a:r>
              <a:rPr lang="en-US" sz="2400" i="1" dirty="0" smtClean="0">
                <a:solidFill>
                  <a:schemeClr val="bg1"/>
                </a:solidFill>
                <a:ea typeface="Helvetica"/>
                <a:cs typeface="Helvetica"/>
                <a:sym typeface="Helvetica"/>
              </a:rPr>
              <a:t>wnt9a +/–</a:t>
            </a:r>
            <a:endParaRPr lang="en-US" sz="2400" i="1" dirty="0">
              <a:solidFill>
                <a:schemeClr val="bg1"/>
              </a:solidFill>
              <a:ea typeface="Helvetica"/>
              <a:cs typeface="Helvetica"/>
              <a:sym typeface="Helvetica"/>
            </a:endParaRPr>
          </a:p>
        </p:txBody>
      </p:sp>
    </p:spTree>
    <p:extLst>
      <p:ext uri="{BB962C8B-B14F-4D97-AF65-F5344CB8AC3E}">
        <p14:creationId xmlns:p14="http://schemas.microsoft.com/office/powerpoint/2010/main" val="1432114613"/>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nel C fixed.tif"/>
          <p:cNvPicPr>
            <a:picLocks noChangeAspect="1"/>
          </p:cNvPicPr>
          <p:nvPr/>
        </p:nvPicPr>
        <p:blipFill rotWithShape="1">
          <a:blip r:embed="rId3">
            <a:extLst/>
          </a:blip>
          <a:srcRect l="24829" t="288" r="27100" b="249"/>
          <a:stretch/>
        </p:blipFill>
        <p:spPr>
          <a:xfrm rot="16200000">
            <a:off x="1637267" y="-1705234"/>
            <a:ext cx="5869465" cy="9144000"/>
          </a:xfrm>
          <a:prstGeom prst="rect">
            <a:avLst/>
          </a:prstGeom>
          <a:ln w="12700">
            <a:miter lim="400000"/>
          </a:ln>
        </p:spPr>
      </p:pic>
    </p:spTree>
    <p:extLst>
      <p:ext uri="{BB962C8B-B14F-4D97-AF65-F5344CB8AC3E}">
        <p14:creationId xmlns:p14="http://schemas.microsoft.com/office/powerpoint/2010/main" val="197359432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AAABAB"/>
        </a:solidFill>
        <a:effectLst/>
      </p:bgPr>
    </p:bg>
    <p:spTree>
      <p:nvGrpSpPr>
        <p:cNvPr id="1" name=""/>
        <p:cNvGrpSpPr/>
        <p:nvPr/>
      </p:nvGrpSpPr>
      <p:grpSpPr>
        <a:xfrm>
          <a:off x="0" y="0"/>
          <a:ext cx="0" cy="0"/>
          <a:chOff x="0" y="0"/>
          <a:chExt cx="0" cy="0"/>
        </a:xfrm>
      </p:grpSpPr>
      <p:sp>
        <p:nvSpPr>
          <p:cNvPr id="3" name="TextBox 2"/>
          <p:cNvSpPr txBox="1"/>
          <p:nvPr/>
        </p:nvSpPr>
        <p:spPr>
          <a:xfrm>
            <a:off x="401054" y="923311"/>
            <a:ext cx="8293768" cy="3416320"/>
          </a:xfrm>
          <a:prstGeom prst="rect">
            <a:avLst/>
          </a:prstGeom>
          <a:noFill/>
        </p:spPr>
        <p:txBody>
          <a:bodyPr wrap="square" rtlCol="0">
            <a:spAutoFit/>
          </a:bodyPr>
          <a:lstStyle/>
          <a:p>
            <a:r>
              <a:rPr lang="en-US" sz="2400" dirty="0" smtClean="0">
                <a:solidFill>
                  <a:schemeClr val="bg1"/>
                </a:solidFill>
              </a:rPr>
              <a:t>• Continue to work on integration of µCT and confocal data</a:t>
            </a:r>
          </a:p>
          <a:p>
            <a:r>
              <a:rPr lang="en-US" sz="2400" dirty="0">
                <a:solidFill>
                  <a:schemeClr val="bg1"/>
                </a:solidFill>
              </a:rPr>
              <a:t>	</a:t>
            </a:r>
            <a:r>
              <a:rPr lang="en-US" sz="2400" dirty="0" smtClean="0">
                <a:solidFill>
                  <a:schemeClr val="bg1"/>
                </a:solidFill>
              </a:rPr>
              <a:t>Several collagen mutants, different stages, with </a:t>
            </a:r>
            <a:r>
              <a:rPr lang="en-US" sz="2400" dirty="0" smtClean="0">
                <a:solidFill>
                  <a:schemeClr val="bg1"/>
                </a:solidFill>
              </a:rPr>
              <a:t>contrast</a:t>
            </a:r>
          </a:p>
          <a:p>
            <a:endParaRPr lang="en-US" sz="2400" dirty="0" smtClean="0">
              <a:solidFill>
                <a:schemeClr val="bg1"/>
              </a:solidFill>
            </a:endParaRPr>
          </a:p>
          <a:p>
            <a:r>
              <a:rPr lang="en-US" sz="2400" dirty="0" smtClean="0">
                <a:solidFill>
                  <a:schemeClr val="bg1"/>
                </a:solidFill>
              </a:rPr>
              <a:t>• Segmentation and modeling of adult from µCT </a:t>
            </a:r>
            <a:r>
              <a:rPr lang="en-US" sz="2400" dirty="0" smtClean="0">
                <a:solidFill>
                  <a:schemeClr val="bg1"/>
                </a:solidFill>
              </a:rPr>
              <a:t>data</a:t>
            </a:r>
          </a:p>
          <a:p>
            <a:endParaRPr lang="en-US" sz="2400" dirty="0" smtClean="0">
              <a:solidFill>
                <a:schemeClr val="bg1"/>
              </a:solidFill>
            </a:endParaRPr>
          </a:p>
          <a:p>
            <a:r>
              <a:rPr lang="en-US" sz="2400" dirty="0" smtClean="0">
                <a:solidFill>
                  <a:schemeClr val="bg1"/>
                </a:solidFill>
              </a:rPr>
              <a:t>• Confocal data on additional transgenic </a:t>
            </a:r>
            <a:r>
              <a:rPr lang="en-US" sz="2400" dirty="0" smtClean="0">
                <a:solidFill>
                  <a:schemeClr val="bg1"/>
                </a:solidFill>
              </a:rPr>
              <a:t>lines</a:t>
            </a:r>
          </a:p>
          <a:p>
            <a:endParaRPr lang="en-US" sz="2400" dirty="0" smtClean="0">
              <a:solidFill>
                <a:schemeClr val="bg1"/>
              </a:solidFill>
            </a:endParaRPr>
          </a:p>
          <a:p>
            <a:r>
              <a:rPr lang="en-US" sz="2400" dirty="0" smtClean="0">
                <a:solidFill>
                  <a:schemeClr val="bg1"/>
                </a:solidFill>
              </a:rPr>
              <a:t>• Confocal and µCT on additional mutants, from our labs or other </a:t>
            </a:r>
            <a:r>
              <a:rPr lang="en-US" sz="2400" dirty="0" smtClean="0">
                <a:solidFill>
                  <a:schemeClr val="bg1"/>
                </a:solidFill>
              </a:rPr>
              <a:t>spoke projects</a:t>
            </a:r>
            <a:endParaRPr lang="en-US" sz="2400" dirty="0" smtClean="0">
              <a:solidFill>
                <a:schemeClr val="bg1"/>
              </a:solidFill>
            </a:endParaRPr>
          </a:p>
        </p:txBody>
      </p:sp>
    </p:spTree>
    <p:extLst>
      <p:ext uri="{BB962C8B-B14F-4D97-AF65-F5344CB8AC3E}">
        <p14:creationId xmlns:p14="http://schemas.microsoft.com/office/powerpoint/2010/main" val="1597322404"/>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55" y="0"/>
            <a:ext cx="4408227" cy="4408227"/>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08478" y="1"/>
            <a:ext cx="4408226" cy="4408226"/>
          </a:xfrm>
          <a:prstGeom prst="rect">
            <a:avLst/>
          </a:prstGeom>
        </p:spPr>
      </p:pic>
      <p:sp>
        <p:nvSpPr>
          <p:cNvPr id="5" name="TextBox 4"/>
          <p:cNvSpPr txBox="1"/>
          <p:nvPr/>
        </p:nvSpPr>
        <p:spPr>
          <a:xfrm>
            <a:off x="1286564" y="4132386"/>
            <a:ext cx="1861407" cy="553998"/>
          </a:xfrm>
          <a:prstGeom prst="rect">
            <a:avLst/>
          </a:prstGeom>
          <a:noFill/>
        </p:spPr>
        <p:txBody>
          <a:bodyPr wrap="none" rtlCol="0">
            <a:spAutoFit/>
          </a:bodyPr>
          <a:lstStyle/>
          <a:p>
            <a:r>
              <a:rPr lang="en-US" sz="3000" i="1" dirty="0">
                <a:solidFill>
                  <a:srgbClr val="78F23B"/>
                </a:solidFill>
                <a:latin typeface="Gill Sans" charset="0"/>
                <a:ea typeface="Gill Sans" charset="0"/>
                <a:cs typeface="Gill Sans" charset="0"/>
              </a:rPr>
              <a:t>col1a1:egfp</a:t>
            </a:r>
          </a:p>
        </p:txBody>
      </p:sp>
      <p:sp>
        <p:nvSpPr>
          <p:cNvPr id="6" name="TextBox 5"/>
          <p:cNvSpPr txBox="1"/>
          <p:nvPr/>
        </p:nvSpPr>
        <p:spPr>
          <a:xfrm>
            <a:off x="5923859" y="4137588"/>
            <a:ext cx="1977464" cy="553998"/>
          </a:xfrm>
          <a:prstGeom prst="rect">
            <a:avLst/>
          </a:prstGeom>
          <a:noFill/>
        </p:spPr>
        <p:txBody>
          <a:bodyPr wrap="none" rtlCol="0">
            <a:spAutoFit/>
          </a:bodyPr>
          <a:lstStyle/>
          <a:p>
            <a:r>
              <a:rPr lang="en-US" sz="3000" i="1" dirty="0">
                <a:solidFill>
                  <a:srgbClr val="EA5DFA"/>
                </a:solidFill>
                <a:latin typeface="Gill Sans" charset="0"/>
                <a:ea typeface="Gill Sans" charset="0"/>
                <a:cs typeface="Gill Sans" charset="0"/>
              </a:rPr>
              <a:t>sp7:mcherry</a:t>
            </a:r>
          </a:p>
        </p:txBody>
      </p:sp>
    </p:spTree>
    <p:extLst>
      <p:ext uri="{BB962C8B-B14F-4D97-AF65-F5344CB8AC3E}">
        <p14:creationId xmlns:p14="http://schemas.microsoft.com/office/powerpoint/2010/main" val="19117599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41" name="MAX_Image Expt 3_18dpf.lif_Fish 4_0.79x_zoom 2.5_z00.png"/>
          <p:cNvPicPr/>
          <p:nvPr/>
        </p:nvPicPr>
        <p:blipFill>
          <a:blip r:embed="rId3">
            <a:extLst/>
          </a:blip>
          <a:srcRect r="689" b="1149"/>
          <a:stretch>
            <a:fillRect/>
          </a:stretch>
        </p:blipFill>
        <p:spPr>
          <a:xfrm rot="5400000">
            <a:off x="916038" y="709167"/>
            <a:ext cx="964407" cy="959942"/>
          </a:xfrm>
          <a:prstGeom prst="rect">
            <a:avLst/>
          </a:prstGeom>
          <a:ln w="12700">
            <a:miter lim="400000"/>
          </a:ln>
        </p:spPr>
      </p:pic>
      <p:pic>
        <p:nvPicPr>
          <p:cNvPr id="442" name="MAX_Image Expt 3_19dpf.lif_Fish 4_0.8x_Zoom 2.0_z00.png"/>
          <p:cNvPicPr/>
          <p:nvPr/>
        </p:nvPicPr>
        <p:blipFill>
          <a:blip r:embed="rId4">
            <a:extLst/>
          </a:blip>
          <a:srcRect r="1974" b="2295"/>
          <a:stretch>
            <a:fillRect/>
          </a:stretch>
        </p:blipFill>
        <p:spPr>
          <a:xfrm rot="5400000">
            <a:off x="1921297" y="712218"/>
            <a:ext cx="953246" cy="950119"/>
          </a:xfrm>
          <a:prstGeom prst="rect">
            <a:avLst/>
          </a:prstGeom>
          <a:ln w="12700">
            <a:miter lim="400000"/>
          </a:ln>
        </p:spPr>
      </p:pic>
      <p:pic>
        <p:nvPicPr>
          <p:cNvPr id="443" name="MAX_Image Expt 3_20dpf.lif_Fish 4_1.5x_zoom 1_z00.png"/>
          <p:cNvPicPr/>
          <p:nvPr/>
        </p:nvPicPr>
        <p:blipFill>
          <a:blip r:embed="rId5">
            <a:extLst/>
          </a:blip>
          <a:srcRect l="2604" t="5381" r="3645" b="868"/>
          <a:stretch>
            <a:fillRect/>
          </a:stretch>
        </p:blipFill>
        <p:spPr>
          <a:xfrm rot="5400000">
            <a:off x="2964657" y="587873"/>
            <a:ext cx="1205508" cy="1205508"/>
          </a:xfrm>
          <a:prstGeom prst="rect">
            <a:avLst/>
          </a:prstGeom>
          <a:ln w="12700">
            <a:miter lim="400000"/>
          </a:ln>
        </p:spPr>
      </p:pic>
      <p:pic>
        <p:nvPicPr>
          <p:cNvPr id="444" name="MAX_Image Expt 3_21dpf.lif_Fish 4_.79x_zoom 1.5_z00.png"/>
          <p:cNvPicPr/>
          <p:nvPr/>
        </p:nvPicPr>
        <p:blipFill>
          <a:blip r:embed="rId6">
            <a:extLst/>
          </a:blip>
          <a:srcRect l="2645" t="14682" r="2116" b="13888"/>
          <a:stretch>
            <a:fillRect/>
          </a:stretch>
        </p:blipFill>
        <p:spPr>
          <a:xfrm rot="5400000">
            <a:off x="4058544" y="587873"/>
            <a:ext cx="1607344" cy="1205508"/>
          </a:xfrm>
          <a:prstGeom prst="rect">
            <a:avLst/>
          </a:prstGeom>
          <a:ln w="12700">
            <a:miter lim="400000"/>
          </a:ln>
        </p:spPr>
      </p:pic>
      <p:pic>
        <p:nvPicPr>
          <p:cNvPr id="445" name="MAX_Image Expt 3_22dpf.lif_Fish 4_0.94x_zoom 1_z00.png"/>
          <p:cNvPicPr/>
          <p:nvPr/>
        </p:nvPicPr>
        <p:blipFill>
          <a:blip r:embed="rId7">
            <a:extLst/>
          </a:blip>
          <a:srcRect t="20769" r="5054" b="15934"/>
          <a:stretch>
            <a:fillRect/>
          </a:stretch>
        </p:blipFill>
        <p:spPr>
          <a:xfrm rot="5400000">
            <a:off x="5232797" y="544711"/>
            <a:ext cx="1928813" cy="1285876"/>
          </a:xfrm>
          <a:prstGeom prst="rect">
            <a:avLst/>
          </a:prstGeom>
          <a:ln w="12700">
            <a:miter lim="400000"/>
          </a:ln>
        </p:spPr>
      </p:pic>
      <p:pic>
        <p:nvPicPr>
          <p:cNvPr id="446" name="MAX_Image Expt 3_23dpf.lif_Fish 4_1x_zoom 1_z00.png"/>
          <p:cNvPicPr/>
          <p:nvPr/>
        </p:nvPicPr>
        <p:blipFill>
          <a:blip r:embed="rId8">
            <a:extLst/>
          </a:blip>
          <a:srcRect t="16647" r="115" b="16763"/>
          <a:stretch>
            <a:fillRect/>
          </a:stretch>
        </p:blipFill>
        <p:spPr>
          <a:xfrm rot="5400000">
            <a:off x="6609457" y="544711"/>
            <a:ext cx="1928813" cy="1285876"/>
          </a:xfrm>
          <a:prstGeom prst="rect">
            <a:avLst/>
          </a:prstGeom>
          <a:ln w="12700">
            <a:miter lim="400000"/>
          </a:ln>
        </p:spPr>
      </p:pic>
      <p:pic>
        <p:nvPicPr>
          <p:cNvPr id="447" name="MAX_Image Expt 3_25dpf.lif_Fish 4_0.8x_zoom 1_z00.png"/>
          <p:cNvPicPr/>
          <p:nvPr/>
        </p:nvPicPr>
        <p:blipFill>
          <a:blip r:embed="rId9">
            <a:extLst/>
          </a:blip>
          <a:srcRect l="3400" t="21136" r="3265" b="12197"/>
          <a:stretch>
            <a:fillRect/>
          </a:stretch>
        </p:blipFill>
        <p:spPr>
          <a:xfrm rot="5400000">
            <a:off x="730746" y="2844106"/>
            <a:ext cx="2250282" cy="1607344"/>
          </a:xfrm>
          <a:prstGeom prst="rect">
            <a:avLst/>
          </a:prstGeom>
          <a:ln w="12700">
            <a:miter lim="400000"/>
          </a:ln>
        </p:spPr>
      </p:pic>
      <p:pic>
        <p:nvPicPr>
          <p:cNvPr id="448" name="MAX_Image Expt 3_27dpf.lif_Fish 4_0.79x_zoom 1_z00.png"/>
          <p:cNvPicPr/>
          <p:nvPr/>
        </p:nvPicPr>
        <p:blipFill>
          <a:blip r:embed="rId10">
            <a:extLst/>
          </a:blip>
          <a:srcRect t="20833" r="6975" b="12500"/>
          <a:stretch>
            <a:fillRect/>
          </a:stretch>
        </p:blipFill>
        <p:spPr>
          <a:xfrm rot="5400000">
            <a:off x="2460873" y="2840385"/>
            <a:ext cx="2242840" cy="1607344"/>
          </a:xfrm>
          <a:prstGeom prst="rect">
            <a:avLst/>
          </a:prstGeom>
          <a:ln w="12700">
            <a:miter lim="400000"/>
          </a:ln>
        </p:spPr>
      </p:pic>
      <p:pic>
        <p:nvPicPr>
          <p:cNvPr id="449" name="MAX_Image Expt 3_29dpf.lif_Fish 4_0.78x_zoom 1_z00.png"/>
          <p:cNvPicPr/>
          <p:nvPr/>
        </p:nvPicPr>
        <p:blipFill>
          <a:blip r:embed="rId11">
            <a:extLst/>
          </a:blip>
          <a:srcRect t="18055" r="6666" b="15277"/>
          <a:stretch>
            <a:fillRect/>
          </a:stretch>
        </p:blipFill>
        <p:spPr>
          <a:xfrm rot="5400000">
            <a:off x="4183558" y="2844106"/>
            <a:ext cx="2250282" cy="1607344"/>
          </a:xfrm>
          <a:prstGeom prst="rect">
            <a:avLst/>
          </a:prstGeom>
          <a:ln w="12700">
            <a:miter lim="400000"/>
          </a:ln>
        </p:spPr>
      </p:pic>
      <p:pic>
        <p:nvPicPr>
          <p:cNvPr id="450" name="MAX_Image Expt 3_32dpf.lif_Fish 4_0.57x_zoom 1_z00.png"/>
          <p:cNvPicPr/>
          <p:nvPr/>
        </p:nvPicPr>
        <p:blipFill>
          <a:blip r:embed="rId12">
            <a:extLst/>
          </a:blip>
          <a:srcRect l="11347" t="25531" r="17163" b="23404"/>
          <a:stretch>
            <a:fillRect/>
          </a:stretch>
        </p:blipFill>
        <p:spPr>
          <a:xfrm rot="5400000">
            <a:off x="5909965" y="2844106"/>
            <a:ext cx="2250282" cy="1607344"/>
          </a:xfrm>
          <a:prstGeom prst="rect">
            <a:avLst/>
          </a:prstGeom>
          <a:ln w="12700">
            <a:miter lim="400000"/>
          </a:ln>
        </p:spPr>
      </p:pic>
      <p:sp>
        <p:nvSpPr>
          <p:cNvPr id="451" name="Shape 451"/>
          <p:cNvSpPr/>
          <p:nvPr/>
        </p:nvSpPr>
        <p:spPr>
          <a:xfrm>
            <a:off x="1016763" y="2030381"/>
            <a:ext cx="645210" cy="337112"/>
          </a:xfrm>
          <a:prstGeom prst="rect">
            <a:avLst/>
          </a:prstGeom>
          <a:ln w="12700">
            <a:miter lim="400000"/>
          </a:ln>
          <a:extLst>
            <a:ext uri="{C572A759-6A51-4108-AA02-DFA0A04FC94B}">
              <ma14:wrappingTextBoxFlag xmlns:ma14="http://schemas.microsoft.com/office/mac/drawingml/2011/main" val="1"/>
            </a:ext>
          </a:extLst>
        </p:spPr>
        <p:txBody>
          <a:bodyPr wrap="none" lIns="29766" tIns="29766" rIns="29766" bIns="29766" anchor="ctr">
            <a:spAutoFit/>
          </a:bodyPr>
          <a:lstStyle>
            <a:lvl1pPr algn="ctr" defTabSz="584200">
              <a:defRPr sz="2400">
                <a:solidFill>
                  <a:srgbClr val="FFFFFF"/>
                </a:solidFill>
                <a:latin typeface="+mn-lt"/>
                <a:ea typeface="+mn-ea"/>
                <a:cs typeface="+mn-cs"/>
                <a:sym typeface="Gill Sans"/>
              </a:defRPr>
            </a:lvl1pPr>
          </a:lstStyle>
          <a:p>
            <a:pPr lvl="0">
              <a:defRPr sz="1800">
                <a:solidFill>
                  <a:srgbClr val="000000"/>
                </a:solidFill>
              </a:defRPr>
            </a:pPr>
            <a:r>
              <a:rPr sz="1800">
                <a:solidFill>
                  <a:schemeClr val="bg1"/>
                </a:solidFill>
                <a:latin typeface="Gill Sans" charset="0"/>
                <a:ea typeface="Gill Sans" charset="0"/>
                <a:cs typeface="Gill Sans" charset="0"/>
              </a:rPr>
              <a:t>18 dpf</a:t>
            </a:r>
          </a:p>
        </p:txBody>
      </p:sp>
      <p:sp>
        <p:nvSpPr>
          <p:cNvPr id="452" name="Shape 452"/>
          <p:cNvSpPr/>
          <p:nvPr/>
        </p:nvSpPr>
        <p:spPr>
          <a:xfrm>
            <a:off x="2076143" y="2034102"/>
            <a:ext cx="645210" cy="337112"/>
          </a:xfrm>
          <a:prstGeom prst="rect">
            <a:avLst/>
          </a:prstGeom>
          <a:ln w="12700">
            <a:miter lim="400000"/>
          </a:ln>
          <a:extLst>
            <a:ext uri="{C572A759-6A51-4108-AA02-DFA0A04FC94B}">
              <ma14:wrappingTextBoxFlag xmlns:ma14="http://schemas.microsoft.com/office/mac/drawingml/2011/main" val="1"/>
            </a:ext>
          </a:extLst>
        </p:spPr>
        <p:txBody>
          <a:bodyPr wrap="none" lIns="29766" tIns="29766" rIns="29766" bIns="29766" anchor="ctr">
            <a:spAutoFit/>
          </a:bodyPr>
          <a:lstStyle>
            <a:lvl1pPr algn="ctr" defTabSz="584200">
              <a:defRPr sz="2400">
                <a:solidFill>
                  <a:srgbClr val="FFFFFF"/>
                </a:solidFill>
                <a:latin typeface="+mn-lt"/>
                <a:ea typeface="+mn-ea"/>
                <a:cs typeface="+mn-cs"/>
                <a:sym typeface="Gill Sans"/>
              </a:defRPr>
            </a:lvl1pPr>
          </a:lstStyle>
          <a:p>
            <a:pPr lvl="0">
              <a:defRPr sz="1800">
                <a:solidFill>
                  <a:srgbClr val="000000"/>
                </a:solidFill>
              </a:defRPr>
            </a:pPr>
            <a:r>
              <a:rPr sz="1800">
                <a:solidFill>
                  <a:schemeClr val="bg1"/>
                </a:solidFill>
                <a:latin typeface="Gill Sans" charset="0"/>
                <a:ea typeface="Gill Sans" charset="0"/>
                <a:cs typeface="Gill Sans" charset="0"/>
              </a:rPr>
              <a:t>19 dpf</a:t>
            </a:r>
          </a:p>
        </p:txBody>
      </p:sp>
      <p:sp>
        <p:nvSpPr>
          <p:cNvPr id="453" name="Shape 453"/>
          <p:cNvSpPr/>
          <p:nvPr/>
        </p:nvSpPr>
        <p:spPr>
          <a:xfrm>
            <a:off x="3244444" y="2034102"/>
            <a:ext cx="645210" cy="337112"/>
          </a:xfrm>
          <a:prstGeom prst="rect">
            <a:avLst/>
          </a:prstGeom>
          <a:ln w="12700">
            <a:miter lim="400000"/>
          </a:ln>
          <a:extLst>
            <a:ext uri="{C572A759-6A51-4108-AA02-DFA0A04FC94B}">
              <ma14:wrappingTextBoxFlag xmlns:ma14="http://schemas.microsoft.com/office/mac/drawingml/2011/main" val="1"/>
            </a:ext>
          </a:extLst>
        </p:spPr>
        <p:txBody>
          <a:bodyPr wrap="none" lIns="29766" tIns="29766" rIns="29766" bIns="29766" anchor="ctr">
            <a:spAutoFit/>
          </a:bodyPr>
          <a:lstStyle>
            <a:lvl1pPr algn="ctr" defTabSz="584200">
              <a:defRPr sz="2400">
                <a:solidFill>
                  <a:srgbClr val="FFFFFF"/>
                </a:solidFill>
                <a:latin typeface="+mn-lt"/>
                <a:ea typeface="+mn-ea"/>
                <a:cs typeface="+mn-cs"/>
                <a:sym typeface="Gill Sans"/>
              </a:defRPr>
            </a:lvl1pPr>
          </a:lstStyle>
          <a:p>
            <a:pPr lvl="0">
              <a:defRPr sz="1800">
                <a:solidFill>
                  <a:srgbClr val="000000"/>
                </a:solidFill>
              </a:defRPr>
            </a:pPr>
            <a:r>
              <a:rPr sz="1800">
                <a:solidFill>
                  <a:schemeClr val="bg1"/>
                </a:solidFill>
                <a:latin typeface="Gill Sans" charset="0"/>
                <a:ea typeface="Gill Sans" charset="0"/>
                <a:cs typeface="Gill Sans" charset="0"/>
              </a:rPr>
              <a:t>20 dpf</a:t>
            </a:r>
          </a:p>
        </p:txBody>
      </p:sp>
      <p:sp>
        <p:nvSpPr>
          <p:cNvPr id="454" name="Shape 454"/>
          <p:cNvSpPr/>
          <p:nvPr/>
        </p:nvSpPr>
        <p:spPr>
          <a:xfrm>
            <a:off x="4539248" y="2034102"/>
            <a:ext cx="645210" cy="337112"/>
          </a:xfrm>
          <a:prstGeom prst="rect">
            <a:avLst/>
          </a:prstGeom>
          <a:ln w="12700">
            <a:miter lim="400000"/>
          </a:ln>
          <a:extLst>
            <a:ext uri="{C572A759-6A51-4108-AA02-DFA0A04FC94B}">
              <ma14:wrappingTextBoxFlag xmlns:ma14="http://schemas.microsoft.com/office/mac/drawingml/2011/main" val="1"/>
            </a:ext>
          </a:extLst>
        </p:spPr>
        <p:txBody>
          <a:bodyPr wrap="none" lIns="29766" tIns="29766" rIns="29766" bIns="29766" anchor="ctr">
            <a:spAutoFit/>
          </a:bodyPr>
          <a:lstStyle>
            <a:lvl1pPr algn="ctr" defTabSz="584200">
              <a:defRPr sz="2400">
                <a:solidFill>
                  <a:srgbClr val="FFFFFF"/>
                </a:solidFill>
                <a:latin typeface="+mn-lt"/>
                <a:ea typeface="+mn-ea"/>
                <a:cs typeface="+mn-cs"/>
                <a:sym typeface="Gill Sans"/>
              </a:defRPr>
            </a:lvl1pPr>
          </a:lstStyle>
          <a:p>
            <a:pPr lvl="0">
              <a:defRPr sz="1800">
                <a:solidFill>
                  <a:srgbClr val="000000"/>
                </a:solidFill>
              </a:defRPr>
            </a:pPr>
            <a:r>
              <a:rPr sz="1800">
                <a:solidFill>
                  <a:schemeClr val="bg1"/>
                </a:solidFill>
                <a:latin typeface="Gill Sans" charset="0"/>
                <a:ea typeface="Gill Sans" charset="0"/>
                <a:cs typeface="Gill Sans" charset="0"/>
              </a:rPr>
              <a:t>21 dpf</a:t>
            </a:r>
          </a:p>
        </p:txBody>
      </p:sp>
      <p:sp>
        <p:nvSpPr>
          <p:cNvPr id="455" name="Shape 455"/>
          <p:cNvSpPr/>
          <p:nvPr/>
        </p:nvSpPr>
        <p:spPr>
          <a:xfrm>
            <a:off x="5878702" y="2034102"/>
            <a:ext cx="645210" cy="337112"/>
          </a:xfrm>
          <a:prstGeom prst="rect">
            <a:avLst/>
          </a:prstGeom>
          <a:ln w="12700">
            <a:miter lim="400000"/>
          </a:ln>
          <a:extLst>
            <a:ext uri="{C572A759-6A51-4108-AA02-DFA0A04FC94B}">
              <ma14:wrappingTextBoxFlag xmlns:ma14="http://schemas.microsoft.com/office/mac/drawingml/2011/main" val="1"/>
            </a:ext>
          </a:extLst>
        </p:spPr>
        <p:txBody>
          <a:bodyPr wrap="none" lIns="29766" tIns="29766" rIns="29766" bIns="29766" anchor="ctr">
            <a:spAutoFit/>
          </a:bodyPr>
          <a:lstStyle>
            <a:lvl1pPr algn="ctr" defTabSz="584200">
              <a:defRPr sz="2400">
                <a:solidFill>
                  <a:srgbClr val="FFFFFF"/>
                </a:solidFill>
                <a:latin typeface="+mn-lt"/>
                <a:ea typeface="+mn-ea"/>
                <a:cs typeface="+mn-cs"/>
                <a:sym typeface="Gill Sans"/>
              </a:defRPr>
            </a:lvl1pPr>
          </a:lstStyle>
          <a:p>
            <a:pPr lvl="0">
              <a:defRPr sz="1800">
                <a:solidFill>
                  <a:srgbClr val="000000"/>
                </a:solidFill>
              </a:defRPr>
            </a:pPr>
            <a:r>
              <a:rPr sz="1800">
                <a:solidFill>
                  <a:schemeClr val="bg1"/>
                </a:solidFill>
                <a:latin typeface="Gill Sans" charset="0"/>
                <a:ea typeface="Gill Sans" charset="0"/>
                <a:cs typeface="Gill Sans" charset="0"/>
              </a:rPr>
              <a:t>22 dpf</a:t>
            </a:r>
          </a:p>
        </p:txBody>
      </p:sp>
      <p:sp>
        <p:nvSpPr>
          <p:cNvPr id="456" name="Shape 456"/>
          <p:cNvSpPr/>
          <p:nvPr/>
        </p:nvSpPr>
        <p:spPr>
          <a:xfrm>
            <a:off x="7255362" y="2034102"/>
            <a:ext cx="645210" cy="337112"/>
          </a:xfrm>
          <a:prstGeom prst="rect">
            <a:avLst/>
          </a:prstGeom>
          <a:ln w="12700">
            <a:miter lim="400000"/>
          </a:ln>
          <a:extLst>
            <a:ext uri="{C572A759-6A51-4108-AA02-DFA0A04FC94B}">
              <ma14:wrappingTextBoxFlag xmlns:ma14="http://schemas.microsoft.com/office/mac/drawingml/2011/main" val="1"/>
            </a:ext>
          </a:extLst>
        </p:spPr>
        <p:txBody>
          <a:bodyPr wrap="none" lIns="29766" tIns="29766" rIns="29766" bIns="29766" anchor="ctr">
            <a:spAutoFit/>
          </a:bodyPr>
          <a:lstStyle>
            <a:lvl1pPr algn="ctr" defTabSz="584200">
              <a:defRPr sz="2400">
                <a:solidFill>
                  <a:srgbClr val="FFFFFF"/>
                </a:solidFill>
                <a:latin typeface="+mn-lt"/>
                <a:ea typeface="+mn-ea"/>
                <a:cs typeface="+mn-cs"/>
                <a:sym typeface="Gill Sans"/>
              </a:defRPr>
            </a:lvl1pPr>
          </a:lstStyle>
          <a:p>
            <a:pPr lvl="0">
              <a:defRPr sz="1800">
                <a:solidFill>
                  <a:srgbClr val="000000"/>
                </a:solidFill>
              </a:defRPr>
            </a:pPr>
            <a:r>
              <a:rPr sz="1800">
                <a:solidFill>
                  <a:schemeClr val="bg1"/>
                </a:solidFill>
                <a:latin typeface="Gill Sans" charset="0"/>
                <a:ea typeface="Gill Sans" charset="0"/>
                <a:cs typeface="Gill Sans" charset="0"/>
              </a:rPr>
              <a:t>23 dpf</a:t>
            </a:r>
          </a:p>
        </p:txBody>
      </p:sp>
      <p:sp>
        <p:nvSpPr>
          <p:cNvPr id="457" name="Shape 457"/>
          <p:cNvSpPr/>
          <p:nvPr/>
        </p:nvSpPr>
        <p:spPr>
          <a:xfrm>
            <a:off x="1532921" y="4809746"/>
            <a:ext cx="645210" cy="337112"/>
          </a:xfrm>
          <a:prstGeom prst="rect">
            <a:avLst/>
          </a:prstGeom>
          <a:ln w="12700">
            <a:miter lim="400000"/>
          </a:ln>
          <a:extLst>
            <a:ext uri="{C572A759-6A51-4108-AA02-DFA0A04FC94B}">
              <ma14:wrappingTextBoxFlag xmlns:ma14="http://schemas.microsoft.com/office/mac/drawingml/2011/main" val="1"/>
            </a:ext>
          </a:extLst>
        </p:spPr>
        <p:txBody>
          <a:bodyPr wrap="none" lIns="29766" tIns="29766" rIns="29766" bIns="29766" anchor="ctr">
            <a:spAutoFit/>
          </a:bodyPr>
          <a:lstStyle>
            <a:lvl1pPr algn="ctr" defTabSz="584200">
              <a:defRPr sz="2400">
                <a:solidFill>
                  <a:srgbClr val="FFFFFF"/>
                </a:solidFill>
                <a:latin typeface="+mn-lt"/>
                <a:ea typeface="+mn-ea"/>
                <a:cs typeface="+mn-cs"/>
                <a:sym typeface="Gill Sans"/>
              </a:defRPr>
            </a:lvl1pPr>
          </a:lstStyle>
          <a:p>
            <a:pPr lvl="0">
              <a:defRPr sz="1800">
                <a:solidFill>
                  <a:srgbClr val="000000"/>
                </a:solidFill>
              </a:defRPr>
            </a:pPr>
            <a:r>
              <a:rPr sz="1800">
                <a:solidFill>
                  <a:schemeClr val="bg1"/>
                </a:solidFill>
                <a:latin typeface="Gill Sans" charset="0"/>
                <a:ea typeface="Gill Sans" charset="0"/>
                <a:cs typeface="Gill Sans" charset="0"/>
              </a:rPr>
              <a:t>25 dpf</a:t>
            </a:r>
          </a:p>
        </p:txBody>
      </p:sp>
      <p:sp>
        <p:nvSpPr>
          <p:cNvPr id="458" name="Shape 458"/>
          <p:cNvSpPr/>
          <p:nvPr/>
        </p:nvSpPr>
        <p:spPr>
          <a:xfrm>
            <a:off x="3259326" y="4809746"/>
            <a:ext cx="645210" cy="337112"/>
          </a:xfrm>
          <a:prstGeom prst="rect">
            <a:avLst/>
          </a:prstGeom>
          <a:ln w="12700">
            <a:miter lim="400000"/>
          </a:ln>
          <a:extLst>
            <a:ext uri="{C572A759-6A51-4108-AA02-DFA0A04FC94B}">
              <ma14:wrappingTextBoxFlag xmlns:ma14="http://schemas.microsoft.com/office/mac/drawingml/2011/main" val="1"/>
            </a:ext>
          </a:extLst>
        </p:spPr>
        <p:txBody>
          <a:bodyPr wrap="none" lIns="29766" tIns="29766" rIns="29766" bIns="29766" anchor="ctr">
            <a:spAutoFit/>
          </a:bodyPr>
          <a:lstStyle>
            <a:lvl1pPr algn="ctr" defTabSz="584200">
              <a:defRPr sz="2400">
                <a:solidFill>
                  <a:srgbClr val="FFFFFF"/>
                </a:solidFill>
                <a:latin typeface="+mn-lt"/>
                <a:ea typeface="+mn-ea"/>
                <a:cs typeface="+mn-cs"/>
                <a:sym typeface="Gill Sans"/>
              </a:defRPr>
            </a:lvl1pPr>
          </a:lstStyle>
          <a:p>
            <a:pPr lvl="0">
              <a:defRPr sz="1800">
                <a:solidFill>
                  <a:srgbClr val="000000"/>
                </a:solidFill>
              </a:defRPr>
            </a:pPr>
            <a:r>
              <a:rPr sz="1800">
                <a:solidFill>
                  <a:schemeClr val="bg1"/>
                </a:solidFill>
                <a:latin typeface="Gill Sans" charset="0"/>
                <a:ea typeface="Gill Sans" charset="0"/>
                <a:cs typeface="Gill Sans" charset="0"/>
              </a:rPr>
              <a:t>27 dpf</a:t>
            </a:r>
          </a:p>
        </p:txBody>
      </p:sp>
      <p:sp>
        <p:nvSpPr>
          <p:cNvPr id="459" name="Shape 459"/>
          <p:cNvSpPr/>
          <p:nvPr/>
        </p:nvSpPr>
        <p:spPr>
          <a:xfrm>
            <a:off x="4985733" y="4809746"/>
            <a:ext cx="645210" cy="337112"/>
          </a:xfrm>
          <a:prstGeom prst="rect">
            <a:avLst/>
          </a:prstGeom>
          <a:ln w="12700">
            <a:miter lim="400000"/>
          </a:ln>
          <a:extLst>
            <a:ext uri="{C572A759-6A51-4108-AA02-DFA0A04FC94B}">
              <ma14:wrappingTextBoxFlag xmlns:ma14="http://schemas.microsoft.com/office/mac/drawingml/2011/main" val="1"/>
            </a:ext>
          </a:extLst>
        </p:spPr>
        <p:txBody>
          <a:bodyPr wrap="none" lIns="29766" tIns="29766" rIns="29766" bIns="29766" anchor="ctr">
            <a:spAutoFit/>
          </a:bodyPr>
          <a:lstStyle>
            <a:lvl1pPr algn="ctr" defTabSz="584200">
              <a:defRPr sz="2400">
                <a:solidFill>
                  <a:srgbClr val="FFFFFF"/>
                </a:solidFill>
                <a:latin typeface="+mn-lt"/>
                <a:ea typeface="+mn-ea"/>
                <a:cs typeface="+mn-cs"/>
                <a:sym typeface="Gill Sans"/>
              </a:defRPr>
            </a:lvl1pPr>
          </a:lstStyle>
          <a:p>
            <a:pPr lvl="0">
              <a:defRPr sz="1800">
                <a:solidFill>
                  <a:srgbClr val="000000"/>
                </a:solidFill>
              </a:defRPr>
            </a:pPr>
            <a:r>
              <a:rPr sz="1800">
                <a:solidFill>
                  <a:schemeClr val="bg1"/>
                </a:solidFill>
                <a:latin typeface="Gill Sans" charset="0"/>
                <a:ea typeface="Gill Sans" charset="0"/>
                <a:cs typeface="Gill Sans" charset="0"/>
              </a:rPr>
              <a:t>29 dpf</a:t>
            </a:r>
          </a:p>
        </p:txBody>
      </p:sp>
      <p:sp>
        <p:nvSpPr>
          <p:cNvPr id="460" name="Shape 460"/>
          <p:cNvSpPr/>
          <p:nvPr/>
        </p:nvSpPr>
        <p:spPr>
          <a:xfrm>
            <a:off x="6712138" y="4809746"/>
            <a:ext cx="645210" cy="337112"/>
          </a:xfrm>
          <a:prstGeom prst="rect">
            <a:avLst/>
          </a:prstGeom>
          <a:ln w="12700">
            <a:miter lim="400000"/>
          </a:ln>
          <a:extLst>
            <a:ext uri="{C572A759-6A51-4108-AA02-DFA0A04FC94B}">
              <ma14:wrappingTextBoxFlag xmlns:ma14="http://schemas.microsoft.com/office/mac/drawingml/2011/main" val="1"/>
            </a:ext>
          </a:extLst>
        </p:spPr>
        <p:txBody>
          <a:bodyPr wrap="none" lIns="29766" tIns="29766" rIns="29766" bIns="29766" anchor="ctr">
            <a:spAutoFit/>
          </a:bodyPr>
          <a:lstStyle>
            <a:lvl1pPr algn="ctr" defTabSz="584200">
              <a:defRPr sz="2400">
                <a:solidFill>
                  <a:srgbClr val="FFFFFF"/>
                </a:solidFill>
                <a:latin typeface="+mn-lt"/>
                <a:ea typeface="+mn-ea"/>
                <a:cs typeface="+mn-cs"/>
                <a:sym typeface="Gill Sans"/>
              </a:defRPr>
            </a:lvl1pPr>
          </a:lstStyle>
          <a:p>
            <a:pPr lvl="0">
              <a:defRPr sz="1800">
                <a:solidFill>
                  <a:srgbClr val="000000"/>
                </a:solidFill>
              </a:defRPr>
            </a:pPr>
            <a:r>
              <a:rPr sz="1800">
                <a:solidFill>
                  <a:schemeClr val="bg1"/>
                </a:solidFill>
                <a:latin typeface="Gill Sans" charset="0"/>
                <a:ea typeface="Gill Sans" charset="0"/>
                <a:cs typeface="Gill Sans" charset="0"/>
              </a:rPr>
              <a:t>32 dpf</a:t>
            </a:r>
          </a:p>
        </p:txBody>
      </p:sp>
      <p:sp>
        <p:nvSpPr>
          <p:cNvPr id="461" name="Shape 461"/>
          <p:cNvSpPr/>
          <p:nvPr/>
        </p:nvSpPr>
        <p:spPr>
          <a:xfrm>
            <a:off x="621859" y="206729"/>
            <a:ext cx="2580996" cy="367890"/>
          </a:xfrm>
          <a:prstGeom prst="rect">
            <a:avLst/>
          </a:prstGeom>
          <a:ln w="12700">
            <a:miter lim="400000"/>
          </a:ln>
          <a:extLst>
            <a:ext uri="{C572A759-6A51-4108-AA02-DFA0A04FC94B}">
              <ma14:wrappingTextBoxFlag xmlns:ma14="http://schemas.microsoft.com/office/mac/drawingml/2011/main" val="1"/>
            </a:ext>
          </a:extLst>
        </p:spPr>
        <p:txBody>
          <a:bodyPr wrap="none" lIns="29766" tIns="29766" rIns="29766" bIns="29766" anchor="ctr">
            <a:spAutoFit/>
          </a:bodyPr>
          <a:lstStyle/>
          <a:p>
            <a:pPr algn="ctr" defTabSz="342289">
              <a:defRPr sz="1800"/>
            </a:pPr>
            <a:r>
              <a:rPr sz="2000" i="1" dirty="0">
                <a:solidFill>
                  <a:srgbClr val="96D35F"/>
                </a:solidFill>
                <a:latin typeface="Gill Sans" charset="0"/>
                <a:ea typeface="Gill Sans" charset="0"/>
                <a:cs typeface="Gill Sans" charset="0"/>
                <a:sym typeface="Gill Sans"/>
              </a:rPr>
              <a:t>col1a1:egfp</a:t>
            </a:r>
            <a:r>
              <a:rPr sz="2000" i="1" dirty="0">
                <a:solidFill>
                  <a:srgbClr val="FFFFFF"/>
                </a:solidFill>
                <a:latin typeface="Gill Sans" charset="0"/>
                <a:ea typeface="Gill Sans" charset="0"/>
                <a:cs typeface="Gill Sans" charset="0"/>
                <a:sym typeface="Gill Sans"/>
              </a:rPr>
              <a:t>   </a:t>
            </a:r>
            <a:r>
              <a:rPr sz="2000" i="1" dirty="0">
                <a:solidFill>
                  <a:srgbClr val="D357FE"/>
                </a:solidFill>
                <a:latin typeface="Gill Sans" charset="0"/>
                <a:ea typeface="Gill Sans" charset="0"/>
                <a:cs typeface="Gill Sans" charset="0"/>
                <a:sym typeface="Gill Sans"/>
              </a:rPr>
              <a:t>sp7:mcherry</a:t>
            </a:r>
          </a:p>
        </p:txBody>
      </p:sp>
      <p:sp>
        <p:nvSpPr>
          <p:cNvPr id="462" name="Shape 462"/>
          <p:cNvSpPr/>
          <p:nvPr/>
        </p:nvSpPr>
        <p:spPr>
          <a:xfrm>
            <a:off x="7034743" y="5246030"/>
            <a:ext cx="1935306" cy="384689"/>
          </a:xfrm>
          <a:prstGeom prst="rect">
            <a:avLst/>
          </a:prstGeom>
          <a:ln w="12700">
            <a:miter lim="400000"/>
          </a:ln>
          <a:extLst>
            <a:ext uri="{C572A759-6A51-4108-AA02-DFA0A04FC94B}">
              <ma14:wrappingTextBoxFlag xmlns:ma14="http://schemas.microsoft.com/office/mac/drawingml/2011/main" val="1"/>
            </a:ext>
          </a:extLst>
        </p:spPr>
        <p:txBody>
          <a:bodyPr wrap="none" lIns="29766" tIns="29766" rIns="29766" bIns="29766" anchor="ctr">
            <a:spAutoFit/>
          </a:bodyPr>
          <a:lstStyle>
            <a:lvl1pPr algn="r" defTabSz="584200">
              <a:defRPr sz="3600">
                <a:solidFill>
                  <a:srgbClr val="FFFFFF"/>
                </a:solidFill>
                <a:latin typeface="+mn-lt"/>
                <a:ea typeface="+mn-ea"/>
                <a:cs typeface="+mn-cs"/>
                <a:sym typeface="Gill Sans"/>
              </a:defRPr>
            </a:lvl1pPr>
          </a:lstStyle>
          <a:p>
            <a:pPr lvl="0">
              <a:defRPr sz="1800">
                <a:solidFill>
                  <a:srgbClr val="000000"/>
                </a:solidFill>
              </a:defRPr>
            </a:pPr>
            <a:r>
              <a:rPr sz="2109" dirty="0">
                <a:solidFill>
                  <a:schemeClr val="bg1"/>
                </a:solidFill>
              </a:rPr>
              <a:t>Michelle Kanther</a:t>
            </a:r>
          </a:p>
        </p:txBody>
      </p:sp>
    </p:spTree>
    <p:extLst>
      <p:ext uri="{BB962C8B-B14F-4D97-AF65-F5344CB8AC3E}">
        <p14:creationId xmlns:p14="http://schemas.microsoft.com/office/powerpoint/2010/main" val="134591281"/>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hoto.JPG"/>
          <p:cNvPicPr>
            <a:picLocks noChangeAspect="1"/>
          </p:cNvPicPr>
          <p:nvPr/>
        </p:nvPicPr>
        <p:blipFill>
          <a:blip r:embed="rId3"/>
          <a:stretch>
            <a:fillRect/>
          </a:stretch>
        </p:blipFill>
        <p:spPr>
          <a:xfrm>
            <a:off x="729197" y="213893"/>
            <a:ext cx="2928403" cy="5271126"/>
          </a:xfrm>
          <a:prstGeom prst="rect">
            <a:avLst/>
          </a:prstGeom>
        </p:spPr>
      </p:pic>
      <p:pic>
        <p:nvPicPr>
          <p:cNvPr id="6" name="Content Placeholder 3" descr="3.tiff"/>
          <p:cNvPicPr>
            <a:picLocks noGrp="1" noChangeAspect="1"/>
          </p:cNvPicPr>
          <p:nvPr>
            <p:ph idx="1"/>
          </p:nvPr>
        </p:nvPicPr>
        <p:blipFill>
          <a:blip r:embed="rId4"/>
          <a:stretch>
            <a:fillRect/>
          </a:stretch>
        </p:blipFill>
        <p:spPr>
          <a:xfrm>
            <a:off x="4052970" y="1035737"/>
            <a:ext cx="4422703" cy="3627438"/>
          </a:xfrm>
        </p:spPr>
      </p:pic>
    </p:spTree>
    <p:extLst>
      <p:ext uri="{BB962C8B-B14F-4D97-AF65-F5344CB8AC3E}">
        <p14:creationId xmlns:p14="http://schemas.microsoft.com/office/powerpoint/2010/main" val="476564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AAABAB"/>
        </a:solidFill>
        <a:effectLst/>
      </p:bgPr>
    </p:bg>
    <p:spTree>
      <p:nvGrpSpPr>
        <p:cNvPr id="1" name=""/>
        <p:cNvGrpSpPr/>
        <p:nvPr/>
      </p:nvGrpSpPr>
      <p:grpSpPr>
        <a:xfrm>
          <a:off x="0" y="0"/>
          <a:ext cx="0" cy="0"/>
          <a:chOff x="0" y="0"/>
          <a:chExt cx="0" cy="0"/>
        </a:xfrm>
      </p:grpSpPr>
      <p:pic>
        <p:nvPicPr>
          <p:cNvPr id="2" name="Rotating btr adult.mpg">
            <a:hlinkClick r:id="" action="ppaction://media"/>
          </p:cNvPr>
          <p:cNvPicPr>
            <a:picLocks noChangeAspect="1"/>
          </p:cNvPicPr>
          <p:nvPr>
            <a:videoFile r:link="rId2"/>
            <p:extLst>
              <p:ext uri="{DAA4B4D4-6D71-4841-9C94-3DE7FCFB9230}">
                <p14:media xmlns:p14="http://schemas.microsoft.com/office/powerpoint/2010/main" r:link="rId1"/>
              </p:ext>
            </p:extLst>
          </p:nvPr>
        </p:nvPicPr>
        <p:blipFill rotWithShape="1">
          <a:blip r:embed="rId7"/>
          <a:srcRect l="30629" r="24872" b="8134"/>
          <a:stretch/>
        </p:blipFill>
        <p:spPr>
          <a:xfrm rot="16200000">
            <a:off x="1286506" y="563072"/>
            <a:ext cx="3175001" cy="4182453"/>
          </a:xfrm>
          <a:prstGeom prst="rect">
            <a:avLst/>
          </a:prstGeom>
        </p:spPr>
      </p:pic>
      <p:pic>
        <p:nvPicPr>
          <p:cNvPr id="3" name="Composite.avi">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5278741" y="1066797"/>
            <a:ext cx="3200401" cy="3200401"/>
          </a:xfrm>
          <a:prstGeom prst="rect">
            <a:avLst/>
          </a:prstGeom>
        </p:spPr>
      </p:pic>
    </p:spTree>
    <p:extLst>
      <p:ext uri="{BB962C8B-B14F-4D97-AF65-F5344CB8AC3E}">
        <p14:creationId xmlns:p14="http://schemas.microsoft.com/office/powerpoint/2010/main" val="38734649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513" fill="hold"/>
                                        <p:tgtEl>
                                          <p:spTgt spid="2"/>
                                        </p:tgtEl>
                                      </p:cBhvr>
                                    </p:cmd>
                                  </p:childTnLst>
                                </p:cTn>
                              </p:par>
                            </p:childTnLst>
                          </p:cTn>
                        </p:par>
                        <p:par>
                          <p:cTn id="7" fill="hold">
                            <p:stCondLst>
                              <p:cond delay="30513"/>
                            </p:stCondLst>
                            <p:childTnLst>
                              <p:par>
                                <p:cTn id="8" presetID="1" presetClass="mediacall" presetSubtype="0" fill="hold" nodeType="afterEffect">
                                  <p:stCondLst>
                                    <p:cond delay="0"/>
                                  </p:stCondLst>
                                  <p:childTnLst>
                                    <p:cmd type="call" cmd="playFrom(0.0)">
                                      <p:cBhvr>
                                        <p:cTn id="9" dur="814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2"/>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2"/>
                                        </p:tgtEl>
                                      </p:cBhvr>
                                    </p:cmd>
                                  </p:childTnLst>
                                </p:cTn>
                              </p:par>
                            </p:childTnLst>
                          </p:cTn>
                        </p:par>
                      </p:childTnLst>
                    </p:cTn>
                  </p:par>
                </p:childTnLst>
              </p:cTn>
              <p:nextCondLst>
                <p:cond evt="onClick" delay="0">
                  <p:tgtEl>
                    <p:spTgt spid="2"/>
                  </p:tgtEl>
                </p:cond>
              </p:nextCondLst>
            </p:seq>
            <p:video>
              <p:cMediaNode>
                <p:cTn id="15" repeatCount="indefinite" fill="hold" display="0">
                  <p:stCondLst>
                    <p:cond delay="indefinite"/>
                  </p:stCondLst>
                </p:cTn>
                <p:tgtEl>
                  <p:spTgt spid="2"/>
                </p:tgtEl>
              </p:cMediaNode>
            </p:video>
            <p:video>
              <p:cMediaNode vol="80000">
                <p:cTn id="16" repeatCount="indefinite" fill="hold" display="0">
                  <p:stCondLst>
                    <p:cond delay="indefinite"/>
                  </p:stCondLst>
                </p:cTn>
                <p:tgtEl>
                  <p:spTgt spid="3"/>
                </p:tgtEl>
              </p:cMediaNode>
            </p:video>
            <p:seq concurrent="1" nextAc="seek">
              <p:cTn id="17" restart="whenNotActive" fill="hold" evtFilter="cancelBubble" nodeType="interactiveSeq">
                <p:stCondLst>
                  <p:cond evt="onClick" delay="0">
                    <p:tgtEl>
                      <p:spTgt spid="3"/>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Freehand.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955449" y="0"/>
            <a:ext cx="7290479" cy="5683353"/>
          </a:xfrm>
          <a:prstGeom prst="rect">
            <a:avLst/>
          </a:prstGeom>
        </p:spPr>
      </p:pic>
      <p:sp>
        <p:nvSpPr>
          <p:cNvPr id="3" name="Shape 462"/>
          <p:cNvSpPr/>
          <p:nvPr/>
        </p:nvSpPr>
        <p:spPr>
          <a:xfrm>
            <a:off x="7364640" y="5246030"/>
            <a:ext cx="1605409" cy="384689"/>
          </a:xfrm>
          <a:prstGeom prst="rect">
            <a:avLst/>
          </a:prstGeom>
          <a:ln w="12700">
            <a:miter lim="400000"/>
          </a:ln>
          <a:extLst>
            <a:ext uri="{C572A759-6A51-4108-AA02-DFA0A04FC94B}">
              <ma14:wrappingTextBoxFlag xmlns:ma14="http://schemas.microsoft.com/office/mac/drawingml/2011/main" val="1"/>
            </a:ext>
          </a:extLst>
        </p:spPr>
        <p:txBody>
          <a:bodyPr wrap="none" lIns="29766" tIns="29766" rIns="29766" bIns="29766" anchor="ctr">
            <a:spAutoFit/>
          </a:bodyPr>
          <a:lstStyle>
            <a:lvl1pPr algn="r" defTabSz="584200">
              <a:defRPr sz="3600">
                <a:solidFill>
                  <a:srgbClr val="FFFFFF"/>
                </a:solidFill>
                <a:latin typeface="+mn-lt"/>
                <a:ea typeface="+mn-ea"/>
                <a:cs typeface="+mn-cs"/>
                <a:sym typeface="Gill Sans"/>
              </a:defRPr>
            </a:lvl1pPr>
          </a:lstStyle>
          <a:p>
            <a:pPr lvl="0">
              <a:defRPr sz="1800">
                <a:solidFill>
                  <a:srgbClr val="000000"/>
                </a:solidFill>
              </a:defRPr>
            </a:pPr>
            <a:r>
              <a:rPr lang="en-US" sz="2109" dirty="0" err="1" smtClean="0">
                <a:solidFill>
                  <a:schemeClr val="tx1"/>
                </a:solidFill>
              </a:rPr>
              <a:t>Azman</a:t>
            </a:r>
            <a:r>
              <a:rPr lang="en-US" sz="2109" dirty="0" smtClean="0">
                <a:solidFill>
                  <a:schemeClr val="tx1"/>
                </a:solidFill>
              </a:rPr>
              <a:t> Rashid</a:t>
            </a:r>
            <a:endParaRPr sz="2109" dirty="0">
              <a:solidFill>
                <a:schemeClr val="tx1"/>
              </a:solidFill>
            </a:endParaRPr>
          </a:p>
        </p:txBody>
      </p:sp>
    </p:spTree>
    <p:extLst>
      <p:ext uri="{BB962C8B-B14F-4D97-AF65-F5344CB8AC3E}">
        <p14:creationId xmlns:p14="http://schemas.microsoft.com/office/powerpoint/2010/main" val="118645255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33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5200" y="0"/>
            <a:ext cx="7196667" cy="5715000"/>
          </a:xfrm>
          <a:prstGeom prst="rect">
            <a:avLst/>
          </a:prstGeom>
        </p:spPr>
      </p:pic>
    </p:spTree>
    <p:extLst>
      <p:ext uri="{BB962C8B-B14F-4D97-AF65-F5344CB8AC3E}">
        <p14:creationId xmlns:p14="http://schemas.microsoft.com/office/powerpoint/2010/main" val="1476153275"/>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9800" y="0"/>
            <a:ext cx="7246398" cy="5715000"/>
          </a:xfrm>
          <a:prstGeom prst="rect">
            <a:avLst/>
          </a:prstGeom>
        </p:spPr>
      </p:pic>
    </p:spTree>
    <p:extLst>
      <p:ext uri="{BB962C8B-B14F-4D97-AF65-F5344CB8AC3E}">
        <p14:creationId xmlns:p14="http://schemas.microsoft.com/office/powerpoint/2010/main" val="235202254"/>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2379</TotalTime>
  <Words>1423</Words>
  <Application>Microsoft Macintosh PowerPoint</Application>
  <PresentationFormat>On-screen Show (16:10)</PresentationFormat>
  <Paragraphs>92</Paragraphs>
  <Slides>20</Slides>
  <Notes>20</Notes>
  <HiddenSlides>0</HiddenSlides>
  <MMClips>3</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Calibri</vt:lpstr>
      <vt:lpstr>Calibri Light</vt:lpstr>
      <vt:lpstr>Gill Sans</vt:lpstr>
      <vt:lpstr>Helvetica</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60</cp:revision>
  <dcterms:created xsi:type="dcterms:W3CDTF">2016-05-01T11:29:17Z</dcterms:created>
  <dcterms:modified xsi:type="dcterms:W3CDTF">2017-05-01T11:56:28Z</dcterms:modified>
</cp:coreProperties>
</file>