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99" r:id="rId4"/>
    <p:sldId id="258" r:id="rId5"/>
    <p:sldId id="308" r:id="rId6"/>
    <p:sldId id="259" r:id="rId7"/>
    <p:sldId id="261" r:id="rId8"/>
    <p:sldId id="262" r:id="rId9"/>
    <p:sldId id="273" r:id="rId10"/>
    <p:sldId id="263" r:id="rId11"/>
    <p:sldId id="274" r:id="rId12"/>
    <p:sldId id="264" r:id="rId13"/>
    <p:sldId id="275" r:id="rId14"/>
    <p:sldId id="265" r:id="rId15"/>
    <p:sldId id="266" r:id="rId16"/>
    <p:sldId id="267" r:id="rId17"/>
    <p:sldId id="268" r:id="rId18"/>
    <p:sldId id="304" r:id="rId19"/>
    <p:sldId id="305" r:id="rId20"/>
    <p:sldId id="303" r:id="rId21"/>
    <p:sldId id="294" r:id="rId22"/>
    <p:sldId id="306" r:id="rId23"/>
    <p:sldId id="307" r:id="rId24"/>
    <p:sldId id="295" r:id="rId25"/>
    <p:sldId id="287" r:id="rId26"/>
    <p:sldId id="296" r:id="rId27"/>
    <p:sldId id="270" r:id="rId28"/>
    <p:sldId id="276" r:id="rId29"/>
    <p:sldId id="297" r:id="rId30"/>
    <p:sldId id="271" r:id="rId31"/>
    <p:sldId id="272" r:id="rId32"/>
    <p:sldId id="298" r:id="rId33"/>
    <p:sldId id="285" r:id="rId34"/>
    <p:sldId id="277" r:id="rId35"/>
    <p:sldId id="286" r:id="rId36"/>
    <p:sldId id="278" r:id="rId37"/>
    <p:sldId id="279" r:id="rId38"/>
    <p:sldId id="292" r:id="rId39"/>
    <p:sldId id="309" r:id="rId40"/>
    <p:sldId id="310" r:id="rId41"/>
    <p:sldId id="280" r:id="rId42"/>
    <p:sldId id="282" r:id="rId43"/>
    <p:sldId id="288" r:id="rId44"/>
    <p:sldId id="26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786A-0852-4818-89D4-EE27D7386E9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6419-B03D-4B14-BD55-7316F4C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57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5929809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37207" y="5963280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170"/>
          <a:stretch/>
        </p:blipFill>
        <p:spPr>
          <a:xfrm>
            <a:off x="10192153" y="5923616"/>
            <a:ext cx="862317" cy="85490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8" y="5923616"/>
            <a:ext cx="1989995" cy="89218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51711" y="63697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64" y="726861"/>
            <a:ext cx="1141367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Human Genomics Analysis Interface </a:t>
            </a:r>
            <a:br>
              <a:rPr lang="en-US" dirty="0" smtClean="0"/>
            </a:br>
            <a:r>
              <a:rPr lang="en-US" sz="4400" dirty="0" smtClean="0"/>
              <a:t>(U01-DE024425)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029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Mary L. Marazita</a:t>
            </a:r>
          </a:p>
          <a:p>
            <a:r>
              <a:rPr lang="en-US" dirty="0" smtClean="0"/>
              <a:t>Elizabeth </a:t>
            </a:r>
            <a:r>
              <a:rPr lang="en-US" dirty="0" smtClean="0"/>
              <a:t>J. Leslie</a:t>
            </a:r>
            <a:r>
              <a:rPr lang="en-US" dirty="0" smtClean="0"/>
              <a:t>, Eleanor Feingold, Harry Hochheiser</a:t>
            </a:r>
          </a:p>
          <a:p>
            <a:r>
              <a:rPr lang="en-US" dirty="0" smtClean="0"/>
              <a:t>University of Pittsburgh</a:t>
            </a:r>
          </a:p>
          <a:p>
            <a:r>
              <a:rPr lang="en-US" dirty="0" smtClean="0"/>
              <a:t>Center for Craniofacial and Dental Genetics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1" y="5929908"/>
            <a:ext cx="2535936" cy="835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627" y="5978152"/>
            <a:ext cx="252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FaceBase Annual Meeting</a:t>
            </a:r>
          </a:p>
          <a:p>
            <a:r>
              <a:rPr lang="en-US" dirty="0" smtClean="0"/>
              <a:t>May 1-2, 2017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63" y="183523"/>
            <a:ext cx="7445707" cy="56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36" y="242372"/>
            <a:ext cx="6358012" cy="58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6" y="150018"/>
            <a:ext cx="5793538" cy="63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3" y="279081"/>
            <a:ext cx="4867955" cy="63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58" y="89667"/>
            <a:ext cx="7217477" cy="58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35" y="231355"/>
            <a:ext cx="5961055" cy="61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61" y="154236"/>
            <a:ext cx="5728555" cy="63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20" y="894833"/>
            <a:ext cx="19050" cy="6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01" y="152332"/>
            <a:ext cx="5050754" cy="65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7" y="376237"/>
            <a:ext cx="54959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software interface for Human Genomics Results</a:t>
            </a:r>
          </a:p>
          <a:p>
            <a:pPr lvl="1"/>
            <a:r>
              <a:rPr lang="en-US" dirty="0" smtClean="0"/>
              <a:t>No access to individual level data</a:t>
            </a:r>
          </a:p>
          <a:p>
            <a:pPr lvl="1"/>
            <a:r>
              <a:rPr lang="en-US" dirty="0" smtClean="0"/>
              <a:t>Secure hardware</a:t>
            </a:r>
          </a:p>
          <a:p>
            <a:r>
              <a:rPr lang="en-US" dirty="0" smtClean="0"/>
              <a:t>Identify appropriate craniofacial and oral genomics projects </a:t>
            </a:r>
          </a:p>
          <a:p>
            <a:pPr lvl="1"/>
            <a:r>
              <a:rPr lang="en-US" dirty="0" smtClean="0"/>
              <a:t>From research community, dbGaP, publications</a:t>
            </a:r>
          </a:p>
          <a:p>
            <a:r>
              <a:rPr lang="en-US" dirty="0" smtClean="0"/>
              <a:t>Create and display results from genomics projects</a:t>
            </a:r>
          </a:p>
          <a:p>
            <a:pPr lvl="1"/>
            <a:r>
              <a:rPr lang="en-US" dirty="0" smtClean="0"/>
              <a:t>E.g. Manhattan plots, </a:t>
            </a:r>
            <a:r>
              <a:rPr lang="en-US" dirty="0" err="1" smtClean="0"/>
              <a:t>LocusZoom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61" y="154236"/>
            <a:ext cx="5728555" cy="63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50" y="290188"/>
            <a:ext cx="10058400" cy="54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228600"/>
            <a:ext cx="59912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1600196"/>
            <a:ext cx="9144018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" y="363556"/>
            <a:ext cx="6323042" cy="4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" y="363556"/>
            <a:ext cx="6323042" cy="482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35" y="2322435"/>
            <a:ext cx="5181148" cy="14012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978402">
            <a:off x="5348647" y="3684982"/>
            <a:ext cx="20107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3" y="206966"/>
            <a:ext cx="5028153" cy="5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239616"/>
            <a:ext cx="5028153" cy="5524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480" t="81820" r="10646"/>
          <a:stretch/>
        </p:blipFill>
        <p:spPr>
          <a:xfrm>
            <a:off x="6070294" y="1883884"/>
            <a:ext cx="5250636" cy="22364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125970" flipV="1">
            <a:off x="4387682" y="4199606"/>
            <a:ext cx="2867477" cy="46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3" y="157435"/>
            <a:ext cx="10058400" cy="55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9" y="484192"/>
            <a:ext cx="4927150" cy="50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774"/>
            <a:ext cx="10515600" cy="4057382"/>
          </a:xfrm>
        </p:spPr>
        <p:txBody>
          <a:bodyPr>
            <a:normAutofit/>
          </a:bodyPr>
          <a:lstStyle/>
          <a:p>
            <a:r>
              <a:rPr lang="en-US" dirty="0" smtClean="0"/>
              <a:t>User friendly, save user time</a:t>
            </a:r>
          </a:p>
          <a:p>
            <a:r>
              <a:rPr lang="en-US" dirty="0" smtClean="0"/>
              <a:t>Pre-calculate results databases (e.g. p-values at SNPs)</a:t>
            </a:r>
          </a:p>
          <a:p>
            <a:pPr lvl="1"/>
            <a:r>
              <a:rPr lang="en-US" dirty="0" smtClean="0"/>
              <a:t>For all relevant subsets:  by ethnicity, by genotyped versus imputed panels, by phenotype, by environmental factors</a:t>
            </a:r>
          </a:p>
          <a:p>
            <a:pPr lvl="1"/>
            <a:r>
              <a:rPr lang="en-US" dirty="0" smtClean="0"/>
              <a:t>Customized:  with </a:t>
            </a:r>
            <a:r>
              <a:rPr lang="en-US" dirty="0" smtClean="0"/>
              <a:t>input from PIs </a:t>
            </a:r>
            <a:r>
              <a:rPr lang="en-US" dirty="0" smtClean="0"/>
              <a:t>(e.g. published results)</a:t>
            </a:r>
          </a:p>
          <a:p>
            <a:r>
              <a:rPr lang="en-US" dirty="0" smtClean="0"/>
              <a:t>Prepare Manhattan plot files</a:t>
            </a:r>
          </a:p>
          <a:p>
            <a:r>
              <a:rPr lang="en-US" dirty="0" smtClean="0"/>
              <a:t>LocusZoom interface for specific SNP/gene/region requests</a:t>
            </a:r>
          </a:p>
          <a:p>
            <a:pPr lvl="1"/>
            <a:r>
              <a:rPr lang="en-US" dirty="0" smtClean="0"/>
              <a:t>Pre-run typical requests to save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1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9" y="484192"/>
            <a:ext cx="4927150" cy="501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005" t="65249" b="1"/>
          <a:stretch/>
        </p:blipFill>
        <p:spPr>
          <a:xfrm>
            <a:off x="6323682" y="1068636"/>
            <a:ext cx="5528896" cy="35804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103336">
            <a:off x="4488046" y="3452697"/>
            <a:ext cx="27784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" y="102850"/>
            <a:ext cx="10058400" cy="55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" y="561860"/>
            <a:ext cx="3838069" cy="50363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31325" y="461606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" y="561860"/>
            <a:ext cx="3838069" cy="5036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37" t="75525" r="11617" b="9129"/>
          <a:stretch/>
        </p:blipFill>
        <p:spPr>
          <a:xfrm>
            <a:off x="4715217" y="2203374"/>
            <a:ext cx="6985192" cy="181778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31325" y="461606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726350">
            <a:off x="3946978" y="4026619"/>
            <a:ext cx="1211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3"/>
          <a:stretch/>
        </p:blipFill>
        <p:spPr>
          <a:xfrm>
            <a:off x="413133" y="166527"/>
            <a:ext cx="10994788" cy="65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3" y="279081"/>
            <a:ext cx="4867955" cy="63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3" y="141311"/>
            <a:ext cx="8620951" cy="5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1" y="66793"/>
            <a:ext cx="7017744" cy="67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VISITS TO THE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74" y="92632"/>
            <a:ext cx="55722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9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"/>
          <a:stretch/>
        </p:blipFill>
        <p:spPr>
          <a:xfrm>
            <a:off x="2225638" y="257175"/>
            <a:ext cx="80200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established</a:t>
            </a:r>
          </a:p>
          <a:p>
            <a:r>
              <a:rPr lang="en-US" dirty="0" smtClean="0"/>
              <a:t>Basic software </a:t>
            </a:r>
            <a:r>
              <a:rPr lang="en-US" dirty="0"/>
              <a:t>c</a:t>
            </a:r>
            <a:r>
              <a:rPr lang="en-US" dirty="0" smtClean="0"/>
              <a:t>reated</a:t>
            </a:r>
          </a:p>
          <a:p>
            <a:r>
              <a:rPr lang="en-US" dirty="0" err="1" smtClean="0"/>
              <a:t>WebSite</a:t>
            </a:r>
            <a:r>
              <a:rPr lang="en-US" dirty="0" smtClean="0"/>
              <a:t> created and updated</a:t>
            </a:r>
          </a:p>
          <a:p>
            <a:r>
              <a:rPr lang="en-US" dirty="0" smtClean="0"/>
              <a:t>Multiple </a:t>
            </a:r>
            <a:r>
              <a:rPr lang="en-US" dirty="0"/>
              <a:t>p</a:t>
            </a:r>
            <a:r>
              <a:rPr lang="en-US" dirty="0" smtClean="0"/>
              <a:t>rojects uploaded</a:t>
            </a:r>
          </a:p>
          <a:p>
            <a:pPr lvl="1"/>
            <a:r>
              <a:rPr lang="en-US" dirty="0" smtClean="0"/>
              <a:t>Orofacial Clefting, Facial Variation, Dental</a:t>
            </a:r>
          </a:p>
          <a:p>
            <a:pPr lvl="1"/>
            <a:r>
              <a:rPr lang="en-US" dirty="0" smtClean="0"/>
              <a:t>Project pages created</a:t>
            </a:r>
          </a:p>
          <a:p>
            <a:pPr lvl="1"/>
            <a:r>
              <a:rPr lang="en-US" dirty="0" smtClean="0"/>
              <a:t>Results databases and interface created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17831" r="12500" b="51004"/>
          <a:stretch/>
        </p:blipFill>
        <p:spPr>
          <a:xfrm>
            <a:off x="6096000" y="365125"/>
            <a:ext cx="5574535" cy="21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1"/>
          <a:stretch/>
        </p:blipFill>
        <p:spPr>
          <a:xfrm>
            <a:off x="521465" y="419100"/>
            <a:ext cx="4978847" cy="497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385"/>
          <a:stretch/>
        </p:blipFill>
        <p:spPr>
          <a:xfrm>
            <a:off x="6197954" y="419100"/>
            <a:ext cx="526364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4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Locus Zoom</a:t>
            </a:r>
          </a:p>
          <a:p>
            <a:r>
              <a:rPr lang="en-US" dirty="0" smtClean="0"/>
              <a:t>Add datasets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CL/P GWAS:  Chinese,  African, multiple new US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Facial Variation GWAS:   multiple collaborations and phenotypes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Earlobe morphology GWAS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Dental GWAS:  Scandinavian </a:t>
            </a:r>
            <a:r>
              <a:rPr lang="en-US" dirty="0" smtClean="0"/>
              <a:t>Incorporate additional functionality</a:t>
            </a:r>
          </a:p>
          <a:p>
            <a:r>
              <a:rPr lang="en-US" dirty="0" smtClean="0"/>
              <a:t>Citing the project in papers, dbGaP</a:t>
            </a:r>
          </a:p>
          <a:p>
            <a:r>
              <a:rPr lang="en-US" dirty="0" smtClean="0"/>
              <a:t>Additional functionality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Funding NIDCR </a:t>
            </a:r>
            <a:endParaRPr lang="en-US" dirty="0"/>
          </a:p>
          <a:p>
            <a:r>
              <a:rPr lang="en-US" dirty="0" smtClean="0"/>
              <a:t>U01-DE024425</a:t>
            </a:r>
          </a:p>
          <a:p>
            <a:endParaRPr lang="en-US" dirty="0" smtClean="0"/>
          </a:p>
          <a:p>
            <a:r>
              <a:rPr lang="en-US" dirty="0" smtClean="0"/>
              <a:t>Faculty:</a:t>
            </a:r>
          </a:p>
          <a:p>
            <a:pPr marL="0" indent="0">
              <a:buNone/>
            </a:pPr>
            <a:r>
              <a:rPr lang="en-US" dirty="0" smtClean="0"/>
              <a:t>Mary Marazita</a:t>
            </a:r>
          </a:p>
          <a:p>
            <a:pPr marL="0" indent="0">
              <a:buNone/>
            </a:pPr>
            <a:r>
              <a:rPr lang="en-US" dirty="0" smtClean="0"/>
              <a:t>Elizabeth </a:t>
            </a:r>
            <a:r>
              <a:rPr lang="en-US" dirty="0" smtClean="0"/>
              <a:t>Leslie</a:t>
            </a:r>
          </a:p>
          <a:p>
            <a:pPr marL="0" indent="0">
              <a:buNone/>
            </a:pPr>
            <a:r>
              <a:rPr lang="en-US" dirty="0" smtClean="0"/>
              <a:t>Eleanor Feingold</a:t>
            </a:r>
          </a:p>
          <a:p>
            <a:pPr marL="0" indent="0">
              <a:buNone/>
            </a:pPr>
            <a:r>
              <a:rPr lang="en-US" dirty="0" smtClean="0"/>
              <a:t>Harry Hochheiser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167864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Staff/Students:</a:t>
            </a:r>
          </a:p>
          <a:p>
            <a:pPr marL="0" indent="0">
              <a:buNone/>
            </a:pPr>
            <a:r>
              <a:rPr lang="en-US" dirty="0" smtClean="0"/>
              <a:t>Tamra Mitchell</a:t>
            </a:r>
          </a:p>
          <a:p>
            <a:pPr marL="0" indent="0">
              <a:buNone/>
            </a:pPr>
            <a:r>
              <a:rPr lang="en-US" dirty="0" smtClean="0"/>
              <a:t>Annette </a:t>
            </a:r>
            <a:r>
              <a:rPr lang="en-US" dirty="0" err="1" smtClean="0"/>
              <a:t>Krag</a:t>
            </a:r>
            <a:r>
              <a:rPr lang="en-US" dirty="0" smtClean="0"/>
              <a:t>-Werner</a:t>
            </a:r>
          </a:p>
          <a:p>
            <a:pPr marL="0" indent="0">
              <a:buNone/>
            </a:pPr>
            <a:r>
              <a:rPr lang="en-US" dirty="0" smtClean="0"/>
              <a:t>Jenna Carlson</a:t>
            </a:r>
          </a:p>
          <a:p>
            <a:pPr marL="0" indent="0">
              <a:buNone/>
            </a:pPr>
            <a:r>
              <a:rPr lang="en-US" dirty="0" smtClean="0"/>
              <a:t>Jim </a:t>
            </a:r>
            <a:r>
              <a:rPr lang="en-US" dirty="0"/>
              <a:t>Gallagher</a:t>
            </a:r>
          </a:p>
          <a:p>
            <a:pPr marL="0" indent="0">
              <a:buNone/>
            </a:pPr>
            <a:r>
              <a:rPr lang="en-US" dirty="0"/>
              <a:t>Lance </a:t>
            </a:r>
            <a:r>
              <a:rPr lang="en-US" dirty="0" err="1"/>
              <a:t>Kennelty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Myoungkeun</a:t>
            </a:r>
            <a:r>
              <a:rPr lang="en-US" dirty="0" smtClean="0"/>
              <a:t> </a:t>
            </a:r>
            <a:r>
              <a:rPr lang="en-US" dirty="0"/>
              <a:t>Lee</a:t>
            </a:r>
          </a:p>
          <a:p>
            <a:pPr marL="0" indent="0">
              <a:buNone/>
            </a:pPr>
            <a:r>
              <a:rPr lang="en-US" dirty="0"/>
              <a:t>Tom Maher</a:t>
            </a:r>
          </a:p>
          <a:p>
            <a:pPr marL="0" indent="0">
              <a:buNone/>
            </a:pPr>
            <a:r>
              <a:rPr lang="en-US" dirty="0" smtClean="0"/>
              <a:t>Justin Stickel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4" y="223219"/>
            <a:ext cx="11443484" cy="57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LocusZoom</a:t>
            </a:r>
          </a:p>
          <a:p>
            <a:pPr lvl="1"/>
            <a:r>
              <a:rPr lang="en-US" dirty="0" smtClean="0"/>
              <a:t>Local version-faster</a:t>
            </a:r>
          </a:p>
          <a:p>
            <a:r>
              <a:rPr lang="en-US" dirty="0" smtClean="0"/>
              <a:t>New programmer </a:t>
            </a:r>
          </a:p>
          <a:p>
            <a:r>
              <a:rPr lang="en-US" dirty="0" smtClean="0"/>
              <a:t>Results databases in preparation for:</a:t>
            </a:r>
          </a:p>
          <a:p>
            <a:pPr lvl="1"/>
            <a:r>
              <a:rPr lang="en-US" dirty="0" smtClean="0"/>
              <a:t>CL/P GWAS:  Chinese,  African, multiple new US</a:t>
            </a:r>
          </a:p>
          <a:p>
            <a:pPr lvl="1"/>
            <a:r>
              <a:rPr lang="en-US" dirty="0" smtClean="0"/>
              <a:t>Facial Variation GWAS:   multiple collaborations and phenotypes</a:t>
            </a:r>
          </a:p>
          <a:p>
            <a:pPr lvl="1"/>
            <a:r>
              <a:rPr lang="en-US" dirty="0" smtClean="0"/>
              <a:t>Earlobe morphology GWAS</a:t>
            </a:r>
          </a:p>
          <a:p>
            <a:pPr lvl="1"/>
            <a:r>
              <a:rPr lang="en-US" dirty="0" smtClean="0"/>
              <a:t>Dental GWAS:  Scandinavian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17831" r="12500" b="51004"/>
          <a:stretch/>
        </p:blipFill>
        <p:spPr>
          <a:xfrm>
            <a:off x="6096000" y="365125"/>
            <a:ext cx="5574535" cy="21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5400" dirty="0" smtClean="0"/>
              <a:t>FaceBase.sdmgenetics.pitt.edu</a:t>
            </a:r>
          </a:p>
          <a:p>
            <a:pPr marL="0" indent="0">
              <a:buNone/>
            </a:pPr>
            <a:endParaRPr lang="en-US" sz="5400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Link also available on the FaceBase.org Home page, and our FaceBase Project 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52" y="5794312"/>
            <a:ext cx="2544896" cy="9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6" y="150018"/>
            <a:ext cx="5793538" cy="63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DG generic template" id="{14DAECEA-ECC8-4CCF-9765-C1B8D8AC7C1E}" vid="{E8B7537C-3991-496B-A876-3F1167934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348</Words>
  <Application>Microsoft Office PowerPoint</Application>
  <PresentationFormat>Widescreen</PresentationFormat>
  <Paragraphs>119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Gill Sans MT</vt:lpstr>
      <vt:lpstr>Office Theme</vt:lpstr>
      <vt:lpstr>Human Genomics Analysis Interface  (U01-DE024425)</vt:lpstr>
      <vt:lpstr>GOALS</vt:lpstr>
      <vt:lpstr>APPROACH</vt:lpstr>
      <vt:lpstr>UPDATES</vt:lpstr>
      <vt:lpstr>UPDATES</vt:lpstr>
      <vt:lpstr>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UPDATE: VISITS TO THE SITE</vt:lpstr>
      <vt:lpstr>PowerPoint Presentation</vt:lpstr>
      <vt:lpstr>PowerPoint Presentation</vt:lpstr>
      <vt:lpstr>FUTURE PLANS</vt:lpstr>
      <vt:lpstr>ACKNOWLEDGEMENTS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Marazita, Mary Louise</dc:creator>
  <cp:lastModifiedBy>Marazita, Mary Louise</cp:lastModifiedBy>
  <cp:revision>65</cp:revision>
  <dcterms:created xsi:type="dcterms:W3CDTF">2016-04-30T17:00:33Z</dcterms:created>
  <dcterms:modified xsi:type="dcterms:W3CDTF">2017-05-01T00:18:42Z</dcterms:modified>
</cp:coreProperties>
</file>