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58" r:id="rId7"/>
    <p:sldId id="259" r:id="rId8"/>
    <p:sldId id="269" r:id="rId9"/>
    <p:sldId id="270" r:id="rId10"/>
    <p:sldId id="260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5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54A-9F69-42FC-AC1C-9EF7559131A4}" type="datetimeFigureOut">
              <a:rPr lang="en-US" smtClean="0"/>
              <a:pPr/>
              <a:t>11/13/2009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6185-6D62-4076-A197-33821C097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54A-9F69-42FC-AC1C-9EF7559131A4}" type="datetimeFigureOut">
              <a:rPr lang="en-US" smtClean="0"/>
              <a:pPr/>
              <a:t>11/13/2009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6185-6D62-4076-A197-33821C097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54A-9F69-42FC-AC1C-9EF7559131A4}" type="datetimeFigureOut">
              <a:rPr lang="en-US" smtClean="0"/>
              <a:pPr/>
              <a:t>11/13/2009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6185-6D62-4076-A197-33821C097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54A-9F69-42FC-AC1C-9EF7559131A4}" type="datetimeFigureOut">
              <a:rPr lang="en-US" smtClean="0"/>
              <a:pPr/>
              <a:t>11/13/2009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6185-6D62-4076-A197-33821C097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54A-9F69-42FC-AC1C-9EF7559131A4}" type="datetimeFigureOut">
              <a:rPr lang="en-US" smtClean="0"/>
              <a:pPr/>
              <a:t>11/13/2009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6185-6D62-4076-A197-33821C097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54A-9F69-42FC-AC1C-9EF7559131A4}" type="datetimeFigureOut">
              <a:rPr lang="en-US" smtClean="0"/>
              <a:pPr/>
              <a:t>11/13/2009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6185-6D62-4076-A197-33821C097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54A-9F69-42FC-AC1C-9EF7559131A4}" type="datetimeFigureOut">
              <a:rPr lang="en-US" smtClean="0"/>
              <a:pPr/>
              <a:t>11/13/2009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6185-6D62-4076-A197-33821C097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54A-9F69-42FC-AC1C-9EF7559131A4}" type="datetimeFigureOut">
              <a:rPr lang="en-US" smtClean="0"/>
              <a:pPr/>
              <a:t>11/13/2009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6185-6D62-4076-A197-33821C097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54A-9F69-42FC-AC1C-9EF7559131A4}" type="datetimeFigureOut">
              <a:rPr lang="en-US" smtClean="0"/>
              <a:pPr/>
              <a:t>11/13/2009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6185-6D62-4076-A197-33821C097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54A-9F69-42FC-AC1C-9EF7559131A4}" type="datetimeFigureOut">
              <a:rPr lang="en-US" smtClean="0"/>
              <a:pPr/>
              <a:t>11/13/2009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6185-6D62-4076-A197-33821C097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54A-9F69-42FC-AC1C-9EF7559131A4}" type="datetimeFigureOut">
              <a:rPr lang="en-US" smtClean="0"/>
              <a:pPr/>
              <a:t>11/13/2009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6185-6D62-4076-A197-33821C097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EB54A-9F69-42FC-AC1C-9EF7559131A4}" type="datetimeFigureOut">
              <a:rPr lang="en-US" smtClean="0"/>
              <a:pPr/>
              <a:t>11/13/2009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A6185-6D62-4076-A197-33821C097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10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3D Analysis of Normal Facial Variation: Data Repository and Genetics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17526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Principal Investigators: Seth M. Weinberg &amp; Mary L. Marazita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24384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Center for Craniofacial and Dental Genetics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School of Dental Medicine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University of Pittsburgh</a:t>
            </a:r>
          </a:p>
        </p:txBody>
      </p:sp>
      <p:pic>
        <p:nvPicPr>
          <p:cNvPr id="8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9696" y="3641746"/>
            <a:ext cx="1343025" cy="1357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25395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Interaction with Other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FaceBase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Investigators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55570" y="946116"/>
            <a:ext cx="8142399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75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82544" y="1347759"/>
            <a:ext cx="8215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Shape-Based Retrieval of 3D Craniofacial </a:t>
            </a:r>
            <a:r>
              <a:rPr lang="en-U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Data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(PI: Linda Shapiro)</a:t>
            </a:r>
          </a:p>
          <a:p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33363" indent="-1206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analysis tools being developed as part of this project are designed to be used on the type of 3D surfaces contained within the normative database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9057" y="4462267"/>
            <a:ext cx="821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More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generally, r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esults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from our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GWA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analysis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will hopefully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 other human and mouse genomic studies within the consortium and vice versa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544" y="2885905"/>
            <a:ext cx="8215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Genetic Determinants of Orofacial Shape and Relationship to Cleft Lip/Palate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PI: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Richard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Spritz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33363" indent="-1206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Considerable overlap with our study - focus on both mice and humans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031" y="1310679"/>
            <a:ext cx="821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Thank You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1622" y="3721104"/>
            <a:ext cx="77772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Bradley Hand ITC" pitchFamily="66" charset="0"/>
                <a:cs typeface="Arial" pitchFamily="34" charset="0"/>
              </a:rPr>
              <a:t>To collect and codify the facts of Variation is, I submit, the first duty of the naturalist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		-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William Bateson (1893)</a:t>
            </a:r>
            <a:endParaRPr lang="en-US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25395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Overall Aims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5570" y="946116"/>
            <a:ext cx="8142399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75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2544" y="1384272"/>
            <a:ext cx="7740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Create a large normative data repository of 3D facial surface images, quantitative facial measures and genome-wide association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SNP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markers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(~600K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2544" y="2527078"/>
            <a:ext cx="7740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Utilize this data repository to identify genetic loci that influence quantitative variation in midfacial form and shape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25395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Aim 1: Normative Data Repository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5570" y="946116"/>
            <a:ext cx="8142399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75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2544" y="1165194"/>
            <a:ext cx="7740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Rationale: The need for 3D facial norms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596" y="3976695"/>
            <a:ext cx="80328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Our proposed database will…</a:t>
            </a:r>
          </a:p>
          <a:p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33363" indent="-1206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Include 3D landmark coordinates, linear distances and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de-identified 3D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facial surfaces</a:t>
            </a:r>
          </a:p>
          <a:p>
            <a:pPr marL="233363" indent="-1206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Provide end-users with individual-level data</a:t>
            </a:r>
          </a:p>
          <a:p>
            <a:pPr marL="233363" indent="-1206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Include a web-interface with flexible search tools to facilitate data mining</a:t>
            </a:r>
          </a:p>
          <a:p>
            <a:pPr marL="233363" indent="-1206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Serve as a resource for normative control data</a:t>
            </a:r>
          </a:p>
          <a:p>
            <a:pPr marL="233363" indent="-1206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Provide a test bed for the development of new 3D analysis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tools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8596" y="1689779"/>
            <a:ext cx="77407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Craniofacial normative data is currently restricted to traditional anthropometric or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cephalometric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measures</a:t>
            </a:r>
          </a:p>
          <a:p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33363" indent="-1206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 suffer from major methodological and/or demographic limitations</a:t>
            </a:r>
          </a:p>
          <a:p>
            <a:pPr marL="233363" indent="-1206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Limited to simple linear distances or angles</a:t>
            </a:r>
          </a:p>
          <a:p>
            <a:pPr marL="233363" indent="-1206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Only summary-level data available</a:t>
            </a:r>
          </a:p>
          <a:p>
            <a:pPr marL="233363" indent="-1206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Comparing 3D to traditional methods can be problematic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25395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Aim 1: Normative Data Repository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5570" y="946116"/>
            <a:ext cx="8142399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75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2544" y="1274733"/>
            <a:ext cx="7740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 will collect 3D images,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facial measures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DNA (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ragene) on 3500 unrelated healthy Caucasian individuals (age 5-40) at three US sites: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544" y="5886274"/>
            <a:ext cx="7740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Exclusion criteria will include intrinsic or extrinsic factors affecting facial structure (e.g., syndromes, trauma)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2544" y="4857285"/>
            <a:ext cx="7740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Demographic descriptors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(e.g., Age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Sex, Ancestry)</a:t>
            </a:r>
          </a:p>
          <a:p>
            <a:pPr marL="233363" indent="-1206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 individuals at each age interval for each sex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74648" y="2151045"/>
            <a:ext cx="6134184" cy="2581520"/>
            <a:chOff x="774648" y="2151045"/>
            <a:chExt cx="6134184" cy="2581520"/>
          </a:xfrm>
        </p:grpSpPr>
        <p:sp>
          <p:nvSpPr>
            <p:cNvPr id="9" name="Rectangle 8"/>
            <p:cNvSpPr/>
            <p:nvPr/>
          </p:nvSpPr>
          <p:spPr>
            <a:xfrm>
              <a:off x="774648" y="2151045"/>
              <a:ext cx="1825650" cy="12414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84186" y="2224071"/>
              <a:ext cx="16065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University of Pittsburgh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28915" y="2151045"/>
              <a:ext cx="1825650" cy="12414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83182" y="2151045"/>
              <a:ext cx="1825650" cy="12414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01942" y="2187558"/>
              <a:ext cx="167959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Seattle Children’s Research Institute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56209" y="2151045"/>
              <a:ext cx="167959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University of Texas Health Science Center (Houston)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74648" y="3575052"/>
              <a:ext cx="1825650" cy="3349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84187" y="3575052"/>
              <a:ext cx="16065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1500 Subjects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928915" y="3575052"/>
              <a:ext cx="1825650" cy="3349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083182" y="3575052"/>
              <a:ext cx="1825650" cy="3349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38454" y="3575052"/>
              <a:ext cx="16065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1000 Subjects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92721" y="3575052"/>
              <a:ext cx="16065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1000 Subjects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74648" y="4086234"/>
              <a:ext cx="18256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Co-PI:  Seth Weinberg</a:t>
              </a:r>
            </a:p>
            <a:p>
              <a:r>
                <a:rPr lang="en-US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Co-PI:  Mary Marazita</a:t>
              </a:r>
            </a:p>
            <a:p>
              <a:r>
                <a:rPr lang="en-US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Co-I:  Karen </a:t>
              </a:r>
              <a:r>
                <a:rPr lang="en-US" sz="12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T.Cuenco</a:t>
              </a:r>
              <a:endPara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19376" y="4086234"/>
              <a:ext cx="20447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Co-I:  Michael Cunningham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83182" y="4122747"/>
              <a:ext cx="1825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Co-I:  Jacqui Hecht</a:t>
              </a:r>
            </a:p>
            <a:p>
              <a:r>
                <a:rPr lang="en-US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Co-I:  Chung How Kau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25395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Aim 1: Normative Data Repository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5570" y="946116"/>
            <a:ext cx="8142399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75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6031" y="1274733"/>
            <a:ext cx="7740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Current 3D capture technology allows for quick and affordable surface imaging of large numbers of individuals</a:t>
            </a:r>
          </a:p>
        </p:txBody>
      </p:sp>
      <p:pic>
        <p:nvPicPr>
          <p:cNvPr id="10" name="Picture 9" descr="DSC_01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440" y="2224071"/>
            <a:ext cx="4584192" cy="304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7213" y="5473728"/>
            <a:ext cx="30670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2-pod 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3dMDface system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Capture Speed: 2 milliseconds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Capture area: ~180 degrees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7130" y="2224070"/>
            <a:ext cx="4059936" cy="304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521338" y="5501837"/>
            <a:ext cx="30670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-pod 3dMDCranial system</a:t>
            </a: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Capture Speed: 2 milliseconds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Capture area: 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degrees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25395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Aim 1: Normative Data Repository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5570" y="946116"/>
            <a:ext cx="8142399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75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3D Face Composite 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544" y="1123956"/>
            <a:ext cx="8229600" cy="2743200"/>
          </a:xfrm>
          <a:prstGeom prst="rect">
            <a:avLst/>
          </a:prstGeom>
        </p:spPr>
      </p:pic>
      <p:pic>
        <p:nvPicPr>
          <p:cNvPr id="6" name="Picture 5" descr="3D Face Composite 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1003" y="4268799"/>
            <a:ext cx="6583680" cy="1755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25395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Aim 2: Genetic Basis of Midfacial Variation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55570" y="946116"/>
            <a:ext cx="8142399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75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482544" y="1165194"/>
            <a:ext cx="7886808" cy="2228995"/>
            <a:chOff x="482544" y="1165194"/>
            <a:chExt cx="7886808" cy="2228995"/>
          </a:xfrm>
        </p:grpSpPr>
        <p:sp>
          <p:nvSpPr>
            <p:cNvPr id="7" name="TextBox 6"/>
            <p:cNvSpPr txBox="1"/>
            <p:nvPr/>
          </p:nvSpPr>
          <p:spPr>
            <a:xfrm>
              <a:off x="482544" y="1165194"/>
              <a:ext cx="77407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Rationale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8596" y="1639863"/>
              <a:ext cx="774075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Although facial form is clearly heritable in humans, very little is known about the role of specific genes in modulating normal variation in facial features</a:t>
              </a:r>
            </a:p>
            <a:p>
              <a:endPara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marL="233363" indent="-120650">
                <a:buFont typeface="Arial" pitchFamily="34" charset="0"/>
                <a:buChar char="•"/>
              </a:pPr>
              <a:r>
                <a:rPr lang="en-US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QTLs</a:t>
              </a:r>
              <a:r>
                <a:rPr lang="en-US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influencing </a:t>
              </a:r>
              <a:r>
                <a:rPr lang="en-US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midfacial length </a:t>
              </a:r>
              <a:r>
                <a:rPr lang="en-US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and breadth have been identified in mice, dogs and baboons…but not in humans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2544" y="3611565"/>
            <a:ext cx="7886808" cy="3096505"/>
            <a:chOff x="482544" y="3611565"/>
            <a:chExt cx="7886808" cy="3096505"/>
          </a:xfrm>
        </p:grpSpPr>
        <p:sp>
          <p:nvSpPr>
            <p:cNvPr id="9" name="TextBox 8"/>
            <p:cNvSpPr txBox="1"/>
            <p:nvPr/>
          </p:nvSpPr>
          <p:spPr>
            <a:xfrm>
              <a:off x="482544" y="3611565"/>
              <a:ext cx="77407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Relevance to orofacial clefting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8596" y="4122747"/>
              <a:ext cx="7740756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Embryologic face shape is hypothesized to predisposing factor to orofacial clefting.</a:t>
              </a:r>
            </a:p>
            <a:p>
              <a:endPara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Postnatally</a:t>
              </a:r>
              <a:r>
                <a:rPr lang="en-US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subtle alterations in certain facial features can also serve as subclinical phenotypic markers for elevated genetic susceptibility to </a:t>
              </a:r>
              <a:r>
                <a:rPr lang="en-US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CLP</a:t>
              </a:r>
              <a:r>
                <a:rPr lang="en-US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(e.g. in non-cleft relatives)</a:t>
              </a:r>
            </a:p>
            <a:p>
              <a:endPara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Identifying loci that underlie normal variation in these features may help us hone in on genes that contribute to </a:t>
              </a:r>
              <a:r>
                <a:rPr lang="en-US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CLP</a:t>
              </a:r>
              <a:r>
                <a:rPr lang="en-US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liability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25395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Aim 2: Genetic Basis of Midfacial Variation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55570" y="946116"/>
            <a:ext cx="8142399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75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226953" y="1530324"/>
            <a:ext cx="1935188" cy="2571583"/>
            <a:chOff x="373005" y="1530324"/>
            <a:chExt cx="1935188" cy="2571583"/>
          </a:xfrm>
        </p:grpSpPr>
        <p:pic>
          <p:nvPicPr>
            <p:cNvPr id="4" name="Picture 3" descr="Figure1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518" y="1530324"/>
              <a:ext cx="1828800" cy="22860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73005" y="3794130"/>
              <a:ext cx="19351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Landmark Extraction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097248" y="1165194"/>
            <a:ext cx="3168498" cy="1690520"/>
            <a:chOff x="2097248" y="1165194"/>
            <a:chExt cx="3168498" cy="1690520"/>
          </a:xfrm>
        </p:grpSpPr>
        <p:grpSp>
          <p:nvGrpSpPr>
            <p:cNvPr id="20" name="Group 19"/>
            <p:cNvGrpSpPr/>
            <p:nvPr/>
          </p:nvGrpSpPr>
          <p:grpSpPr>
            <a:xfrm>
              <a:off x="2563785" y="1165194"/>
              <a:ext cx="2701961" cy="1460520"/>
              <a:chOff x="2782863" y="1311246"/>
              <a:chExt cx="2701961" cy="146052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855889" y="1311246"/>
                <a:ext cx="2555910" cy="1460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782863" y="1530324"/>
                <a:ext cx="2701961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Statistical Shape Analysis</a:t>
                </a:r>
              </a:p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(Geometric Morphometrics)</a:t>
                </a:r>
              </a:p>
            </p:txBody>
          </p:sp>
        </p:grpSp>
        <p:sp>
          <p:nvSpPr>
            <p:cNvPr id="24" name="Right Arrow 23"/>
            <p:cNvSpPr/>
            <p:nvPr/>
          </p:nvSpPr>
          <p:spPr>
            <a:xfrm rot="19194580">
              <a:off x="2097248" y="2490584"/>
              <a:ext cx="620721" cy="365130"/>
            </a:xfrm>
            <a:prstGeom prst="rightArrow">
              <a:avLst>
                <a:gd name="adj1" fmla="val 50000"/>
                <a:gd name="adj2" fmla="val 712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46716" y="2078019"/>
            <a:ext cx="3860791" cy="2996734"/>
            <a:chOff x="4946716" y="2078019"/>
            <a:chExt cx="3860791" cy="2996734"/>
          </a:xfrm>
        </p:grpSpPr>
        <p:grpSp>
          <p:nvGrpSpPr>
            <p:cNvPr id="23" name="Group 22"/>
            <p:cNvGrpSpPr/>
            <p:nvPr/>
          </p:nvGrpSpPr>
          <p:grpSpPr>
            <a:xfrm>
              <a:off x="5776930" y="2078019"/>
              <a:ext cx="3030577" cy="2996734"/>
              <a:chOff x="5776930" y="2248546"/>
              <a:chExt cx="3030577" cy="2996734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032520" y="2808279"/>
                <a:ext cx="2733675" cy="2190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5886468" y="2248546"/>
                <a:ext cx="29210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Identify major modes of </a:t>
                </a:r>
                <a:r>
                  <a:rPr lang="en-US" sz="1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midfacial shape </a:t>
                </a:r>
                <a:r>
                  <a:rPr lang="en-US" sz="1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variation in dataset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178572" y="4999059"/>
                <a:ext cx="233683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1st Principal Axis of Shape Variation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16200000">
                <a:off x="4731625" y="3780559"/>
                <a:ext cx="233683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2nd Principal Axis of Shape Variation</a:t>
                </a:r>
              </a:p>
            </p:txBody>
          </p:sp>
        </p:grpSp>
        <p:sp>
          <p:nvSpPr>
            <p:cNvPr id="25" name="Right Arrow 24"/>
            <p:cNvSpPr/>
            <p:nvPr/>
          </p:nvSpPr>
          <p:spPr>
            <a:xfrm rot="2315466">
              <a:off x="4946716" y="2596871"/>
              <a:ext cx="620721" cy="365130"/>
            </a:xfrm>
            <a:prstGeom prst="rightArrow">
              <a:avLst>
                <a:gd name="adj1" fmla="val 50000"/>
                <a:gd name="adj2" fmla="val 712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221019" y="5218137"/>
            <a:ext cx="3257961" cy="1460520"/>
            <a:chOff x="3221019" y="5218137"/>
            <a:chExt cx="3257961" cy="1460520"/>
          </a:xfrm>
        </p:grpSpPr>
        <p:grpSp>
          <p:nvGrpSpPr>
            <p:cNvPr id="14" name="Group 13"/>
            <p:cNvGrpSpPr/>
            <p:nvPr/>
          </p:nvGrpSpPr>
          <p:grpSpPr>
            <a:xfrm>
              <a:off x="3221019" y="5218137"/>
              <a:ext cx="2701961" cy="1460520"/>
              <a:chOff x="2344707" y="1201707"/>
              <a:chExt cx="2701961" cy="1460520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2381220" y="1201707"/>
                <a:ext cx="2555910" cy="1460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344707" y="1493811"/>
                <a:ext cx="270196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Regression of </a:t>
                </a:r>
                <a:r>
                  <a:rPr lang="en-US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GWA</a:t>
                </a:r>
                <a:r>
                  <a:rPr lang="en-US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markers on shape scores</a:t>
                </a:r>
                <a:endParaRPr lang="en-US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6" name="Right Arrow 25"/>
            <p:cNvSpPr/>
            <p:nvPr/>
          </p:nvSpPr>
          <p:spPr>
            <a:xfrm rot="8404453">
              <a:off x="5858259" y="5301738"/>
              <a:ext cx="620721" cy="365130"/>
            </a:xfrm>
            <a:prstGeom prst="rightArrow">
              <a:avLst>
                <a:gd name="adj1" fmla="val 50000"/>
                <a:gd name="adj2" fmla="val 712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65109" y="4552499"/>
            <a:ext cx="2568687" cy="2053132"/>
            <a:chOff x="665109" y="4552499"/>
            <a:chExt cx="2568687" cy="2053132"/>
          </a:xfrm>
        </p:grpSpPr>
        <p:grpSp>
          <p:nvGrpSpPr>
            <p:cNvPr id="22" name="Group 21"/>
            <p:cNvGrpSpPr/>
            <p:nvPr/>
          </p:nvGrpSpPr>
          <p:grpSpPr>
            <a:xfrm>
              <a:off x="665109" y="4552499"/>
              <a:ext cx="1935189" cy="2053132"/>
              <a:chOff x="665109" y="4378338"/>
              <a:chExt cx="1935189" cy="2053132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47674" y="4378338"/>
                <a:ext cx="1533627" cy="13068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665109" y="5692806"/>
                <a:ext cx="193518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Visualize the effects of influential loci on facial morphology</a:t>
                </a:r>
              </a:p>
            </p:txBody>
          </p:sp>
        </p:grpSp>
        <p:sp>
          <p:nvSpPr>
            <p:cNvPr id="27" name="Right Arrow 26"/>
            <p:cNvSpPr/>
            <p:nvPr/>
          </p:nvSpPr>
          <p:spPr>
            <a:xfrm rot="12794950">
              <a:off x="2613075" y="5139337"/>
              <a:ext cx="620721" cy="365130"/>
            </a:xfrm>
            <a:prstGeom prst="rightArrow">
              <a:avLst>
                <a:gd name="adj1" fmla="val 50000"/>
                <a:gd name="adj2" fmla="val 712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25395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Interaction with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FaceBase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Data Hub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55570" y="946116"/>
            <a:ext cx="8142399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75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82544" y="1311246"/>
            <a:ext cx="821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bioinformatics team within the Data Hub will play an essential role in constructing our 3D normative database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596" y="2052409"/>
            <a:ext cx="8215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Back-end database infrastructure</a:t>
            </a:r>
          </a:p>
          <a:p>
            <a:pPr marL="233363" indent="-1206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Scalable design for expanding project in future</a:t>
            </a:r>
          </a:p>
          <a:p>
            <a:pPr marL="233363" indent="-1206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Building in levels of security for restricted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596" y="3016852"/>
            <a:ext cx="821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Front-end web interface</a:t>
            </a:r>
          </a:p>
          <a:p>
            <a:pPr marL="233363" indent="-1206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Designing flexible and easy to use data search and retrieval tools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482544" y="4049721"/>
            <a:ext cx="8471016" cy="2409858"/>
            <a:chOff x="482544" y="4049721"/>
            <a:chExt cx="8471016" cy="2409858"/>
          </a:xfrm>
        </p:grpSpPr>
        <p:grpSp>
          <p:nvGrpSpPr>
            <p:cNvPr id="79" name="Group 78"/>
            <p:cNvGrpSpPr/>
            <p:nvPr/>
          </p:nvGrpSpPr>
          <p:grpSpPr>
            <a:xfrm>
              <a:off x="482544" y="4049721"/>
              <a:ext cx="8471016" cy="2409858"/>
              <a:chOff x="482544" y="4049721"/>
              <a:chExt cx="8471016" cy="2409858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482545" y="4049722"/>
                <a:ext cx="2263806" cy="730260"/>
                <a:chOff x="482545" y="4049722"/>
                <a:chExt cx="2263806" cy="730260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482545" y="4049722"/>
                  <a:ext cx="2263806" cy="7302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555570" y="4122747"/>
                  <a:ext cx="211775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Select demographic parameters</a:t>
                  </a: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3147993" y="4049721"/>
                <a:ext cx="2263806" cy="730260"/>
                <a:chOff x="3147993" y="4049721"/>
                <a:chExt cx="2263806" cy="730260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3147993" y="4049721"/>
                  <a:ext cx="2263806" cy="7302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3221019" y="4122180"/>
                  <a:ext cx="211775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Select variables of interest</a:t>
                  </a: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5849955" y="4049721"/>
                <a:ext cx="2263806" cy="730260"/>
                <a:chOff x="5849955" y="4049721"/>
                <a:chExt cx="2263806" cy="730260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5849955" y="4049721"/>
                  <a:ext cx="2263806" cy="7302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5922981" y="4122747"/>
                  <a:ext cx="211775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View summary page with query results</a:t>
                  </a: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3147993" y="5729319"/>
                <a:ext cx="2263806" cy="730260"/>
                <a:chOff x="5849955" y="5327676"/>
                <a:chExt cx="2263806" cy="730260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5849955" y="5327676"/>
                  <a:ext cx="2263806" cy="7302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5922981" y="5400135"/>
                  <a:ext cx="211775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Select format for data</a:t>
                  </a: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482544" y="5729319"/>
                <a:ext cx="2263806" cy="730260"/>
                <a:chOff x="3147993" y="5327676"/>
                <a:chExt cx="2263806" cy="730260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3147993" y="5327676"/>
                  <a:ext cx="2263806" cy="7302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3221019" y="5400702"/>
                  <a:ext cx="211775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Download data to local PC or network</a:t>
                  </a:r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6653241" y="5098661"/>
                <a:ext cx="23003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Proceed to download?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813442" y="5098661"/>
                <a:ext cx="47466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No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580215" y="5865434"/>
                <a:ext cx="5476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Yes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768714" y="5098661"/>
                <a:ext cx="109539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Start over</a:t>
                </a:r>
              </a:p>
            </p:txBody>
          </p:sp>
          <p:sp>
            <p:nvSpPr>
              <p:cNvPr id="34" name="Right Arrow 33"/>
              <p:cNvSpPr/>
              <p:nvPr/>
            </p:nvSpPr>
            <p:spPr>
              <a:xfrm>
                <a:off x="2819376" y="4305313"/>
                <a:ext cx="255591" cy="146052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ight Arrow 36"/>
              <p:cNvSpPr/>
              <p:nvPr/>
            </p:nvSpPr>
            <p:spPr>
              <a:xfrm>
                <a:off x="5484825" y="4305312"/>
                <a:ext cx="255591" cy="146052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ight Arrow 37"/>
              <p:cNvSpPr/>
              <p:nvPr/>
            </p:nvSpPr>
            <p:spPr>
              <a:xfrm rot="10800000">
                <a:off x="2819376" y="6021423"/>
                <a:ext cx="255591" cy="146052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Arrow Connector 39"/>
              <p:cNvCxnSpPr>
                <a:stCxn id="30" idx="2"/>
                <a:endCxn id="32" idx="3"/>
              </p:cNvCxnSpPr>
              <p:nvPr/>
            </p:nvCxnSpPr>
            <p:spPr>
              <a:xfrm rot="5400000">
                <a:off x="7166907" y="5398217"/>
                <a:ext cx="597496" cy="675492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w="med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>
                <a:stCxn id="30" idx="1"/>
                <a:endCxn id="31" idx="3"/>
              </p:cNvCxnSpPr>
              <p:nvPr/>
            </p:nvCxnSpPr>
            <p:spPr>
              <a:xfrm rot="10800000">
                <a:off x="6288111" y="5267938"/>
                <a:ext cx="365130" cy="1588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w="med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>
                <a:stCxn id="31" idx="1"/>
                <a:endCxn id="33" idx="3"/>
              </p:cNvCxnSpPr>
              <p:nvPr/>
            </p:nvCxnSpPr>
            <p:spPr>
              <a:xfrm rot="10800000">
                <a:off x="4864104" y="5267938"/>
                <a:ext cx="949338" cy="1588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w="med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rot="10800000">
                <a:off x="5557851" y="6056347"/>
                <a:ext cx="1004108" cy="1588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w="med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hape 64"/>
              <p:cNvCxnSpPr/>
              <p:nvPr/>
            </p:nvCxnSpPr>
            <p:spPr>
              <a:xfrm rot="10800000">
                <a:off x="1577934" y="4949258"/>
                <a:ext cx="2190780" cy="305392"/>
              </a:xfrm>
              <a:prstGeom prst="bentConnector3">
                <a:avLst>
                  <a:gd name="adj1" fmla="val 100008"/>
                </a:avLst>
              </a:prstGeom>
              <a:ln w="1905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 rot="5400000">
                <a:off x="7676399" y="4998265"/>
                <a:ext cx="219078" cy="1588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w="med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TextBox 80"/>
            <p:cNvSpPr txBox="1"/>
            <p:nvPr/>
          </p:nvSpPr>
          <p:spPr>
            <a:xfrm>
              <a:off x="482544" y="4502982"/>
              <a:ext cx="2555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147993" y="4502982"/>
              <a:ext cx="2555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849955" y="4524390"/>
              <a:ext cx="2555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82544" y="5707911"/>
              <a:ext cx="2555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147993" y="5707911"/>
              <a:ext cx="2555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738</Words>
  <Application>Microsoft Office PowerPoint</Application>
  <PresentationFormat>On-screen Show (4:3)</PresentationFormat>
  <Paragraphs>101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Seth Weinberg</dc:creator>
  <cp:lastModifiedBy>Seth Weinberg</cp:lastModifiedBy>
  <cp:revision>85</cp:revision>
  <dcterms:created xsi:type="dcterms:W3CDTF">2009-11-12T14:40:59Z</dcterms:created>
  <dcterms:modified xsi:type="dcterms:W3CDTF">2009-11-13T16:07:49Z</dcterms:modified>
</cp:coreProperties>
</file>