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1048" r:id="rId2"/>
    <p:sldId id="1165" r:id="rId3"/>
    <p:sldId id="1174" r:id="rId4"/>
    <p:sldId id="1164" r:id="rId5"/>
    <p:sldId id="1166" r:id="rId6"/>
    <p:sldId id="1056" r:id="rId7"/>
    <p:sldId id="1167" r:id="rId8"/>
    <p:sldId id="1168" r:id="rId9"/>
    <p:sldId id="1171" r:id="rId10"/>
    <p:sldId id="1175" r:id="rId11"/>
    <p:sldId id="1176" r:id="rId12"/>
    <p:sldId id="1169" r:id="rId13"/>
    <p:sldId id="1172" r:id="rId14"/>
    <p:sldId id="1173" r:id="rId15"/>
  </p:sldIdLst>
  <p:sldSz cx="10287000" cy="6858000" type="35mm"/>
  <p:notesSz cx="6818313" cy="9163050"/>
  <p:embeddedFontLst>
    <p:embeddedFont>
      <p:font typeface="Book Antiqua" pitchFamily="18" charset="0"/>
      <p:regular r:id="rId18"/>
      <p:bold r:id="rId19"/>
      <p:italic r:id="rId20"/>
      <p:boldItalic r:id="rId21"/>
    </p:embeddedFont>
    <p:embeddedFont>
      <p:font typeface="ＭＳ Ｐゴシック" pitchFamily="34" charset="-128"/>
      <p:regular r:id="rId22"/>
    </p:embeddedFont>
    <p:embeddedFont>
      <p:font typeface="Monotype Sorts" pitchFamily="2" charset="2"/>
      <p:regular r:id="rId2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00FF"/>
    <a:srgbClr val="FF3399"/>
    <a:srgbClr val="FFFF00"/>
    <a:srgbClr val="FFFFFF"/>
    <a:srgbClr val="FF0000"/>
    <a:srgbClr val="AE369D"/>
    <a:srgbClr val="66FF33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85" autoAdjust="0"/>
    <p:restoredTop sz="94711" autoAdjust="0"/>
  </p:normalViewPr>
  <p:slideViewPr>
    <p:cSldViewPr>
      <p:cViewPr varScale="1">
        <p:scale>
          <a:sx n="101" d="100"/>
          <a:sy n="101" d="100"/>
        </p:scale>
        <p:origin x="-84" y="-32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1000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00" y="-84"/>
      </p:cViewPr>
      <p:guideLst>
        <p:guide orient="horz" pos="2886"/>
        <p:guide pos="214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53175" y="876935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987FD967-60FB-4841-960A-3CD2D5829E6D}" type="slidenum">
              <a:rPr lang="ja-JP" altLang="en-US" sz="1400">
                <a:effectLst/>
                <a:latin typeface="Arial" pitchFamily="34" charset="0"/>
              </a:rPr>
              <a:pPr algn="r">
                <a:defRPr/>
              </a:pPr>
              <a:t>‹#›</a:t>
            </a:fld>
            <a:endParaRPr lang="en-US" altLang="ja-JP" sz="1400"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352925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notes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1741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41375" y="692150"/>
            <a:ext cx="51371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53175" y="876935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A08FA587-3C6B-4BA9-9D79-C2BE8766F191}" type="slidenum">
              <a:rPr lang="ja-JP" altLang="en-US" sz="1400">
                <a:effectLst/>
                <a:latin typeface="Arial" pitchFamily="34" charset="0"/>
              </a:rPr>
              <a:pPr algn="r">
                <a:defRPr/>
              </a:pPr>
              <a:t>‹#›</a:t>
            </a:fld>
            <a:endParaRPr lang="en-US" altLang="ja-JP" sz="1400"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62388" y="8702675"/>
            <a:ext cx="2954337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BEC4F5-D90C-460C-B72A-E8089A3C56C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2963" y="693738"/>
            <a:ext cx="5132387" cy="34226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52925"/>
            <a:ext cx="4999037" cy="4122738"/>
          </a:xfrm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62388" y="8702675"/>
            <a:ext cx="2954337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CB5FF8-9B1B-4A8B-B691-017E6B937D3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2963" y="693738"/>
            <a:ext cx="5132387" cy="34226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52925"/>
            <a:ext cx="4999037" cy="4122738"/>
          </a:xfrm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62388" y="8702675"/>
            <a:ext cx="2954337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AC194A-823A-42B7-A752-85C23295CD0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2963" y="693738"/>
            <a:ext cx="5132387" cy="34226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52925"/>
            <a:ext cx="4999037" cy="4122738"/>
          </a:xfrm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3862388" y="8702675"/>
            <a:ext cx="2954337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6E36AA-A128-4D5B-A1BD-81AA1437DC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2963" y="693738"/>
            <a:ext cx="5132387" cy="34226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52925"/>
            <a:ext cx="4999037" cy="4122738"/>
          </a:xfrm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938" y="20638"/>
            <a:ext cx="10288588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7023100" y="6269038"/>
            <a:ext cx="325755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8826501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704850" y="6021388"/>
            <a:ext cx="6396038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68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5724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1447800"/>
            <a:ext cx="92583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24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4290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959A-8096-4719-A395-28A3286A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D868-D7FB-44E7-B766-CB061D23F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28600"/>
            <a:ext cx="231457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28600"/>
            <a:ext cx="6791325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B3F4-50C9-4530-90DE-5078E5733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28600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5295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36416-D95D-48F8-AA70-40E59609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28600"/>
            <a:ext cx="92583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EB70-5F44-4348-9BD9-B2015FB40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A290-B13D-48E9-A241-5EB18B3FE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6C10A-1C3A-41AD-A3C5-84D06865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66138-0F99-4FBC-9894-BF17D7DF7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47E7-56AF-49EE-A49C-9D28EA6F9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DE4C-504C-4D73-A949-52D1A170C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FFA3E-095D-41FF-B894-D25FCCC79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79CF-6A9E-4FEE-9E8D-7C9261F99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18B3-97B6-463B-814D-934E5CDB4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713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713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571397" name="Freeform 5"/>
          <p:cNvSpPr>
            <a:spLocks/>
          </p:cNvSpPr>
          <p:nvPr/>
        </p:nvSpPr>
        <p:spPr bwMode="hidden">
          <a:xfrm>
            <a:off x="7029450" y="6262688"/>
            <a:ext cx="325755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8829675" cy="857250"/>
            <a:chOff x="0" y="3792"/>
            <a:chExt cx="4944" cy="540"/>
          </a:xfrm>
        </p:grpSpPr>
        <p:sp>
          <p:nvSpPr>
            <p:cNvPr id="5713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714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14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14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14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14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5714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704850" y="6021388"/>
            <a:ext cx="6396038" cy="849312"/>
            <a:chOff x="395" y="3793"/>
            <a:chExt cx="3581" cy="535"/>
          </a:xfrm>
        </p:grpSpPr>
        <p:sp>
          <p:nvSpPr>
            <p:cNvPr id="57140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7140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71410" name="Freeform 18"/>
            <p:cNvSpPr>
              <a:spLocks/>
            </p:cNvSpPr>
            <p:nvPr/>
          </p:nvSpPr>
          <p:spPr bwMode="auto">
            <a:xfrm>
              <a:off x="1830" y="3823"/>
              <a:ext cx="68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7141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7141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57141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5714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28600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14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4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4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F95025CE-BDBF-44CE-886B-F3337BA90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0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2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8100" y="152400"/>
          <a:ext cx="1524000" cy="6629400"/>
        </p:xfrm>
        <a:graphic>
          <a:graphicData uri="http://schemas.openxmlformats.org/presentationml/2006/ole">
            <p:oleObj spid="_x0000_s1026" name="Image" r:id="rId4" imgW="2511982" imgH="8222561" progId="Photoshop.Image.5">
              <p:embed/>
            </p:oleObj>
          </a:graphicData>
        </a:graphic>
      </p:graphicFrame>
      <p:sp>
        <p:nvSpPr>
          <p:cNvPr id="498700" name="Text Box 12"/>
          <p:cNvSpPr txBox="1">
            <a:spLocks noChangeArrowheads="1"/>
          </p:cNvSpPr>
          <p:nvPr/>
        </p:nvSpPr>
        <p:spPr bwMode="auto">
          <a:xfrm>
            <a:off x="-44450" y="6248400"/>
            <a:ext cx="16827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ＭＳ Ｐゴシック" pitchFamily="34" charset="-128"/>
              </a:rPr>
              <a:t>HMGP</a:t>
            </a:r>
          </a:p>
        </p:txBody>
      </p:sp>
      <p:sp>
        <p:nvSpPr>
          <p:cNvPr id="498702" name="Rectangle 14"/>
          <p:cNvSpPr>
            <a:spLocks noChangeArrowheads="1"/>
          </p:cNvSpPr>
          <p:nvPr/>
        </p:nvSpPr>
        <p:spPr bwMode="auto">
          <a:xfrm>
            <a:off x="1562100" y="155575"/>
            <a:ext cx="8724900" cy="591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Genetic Determinants of </a:t>
            </a:r>
            <a:r>
              <a:rPr lang="en-US" altLang="ja-JP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Orofacial</a:t>
            </a:r>
            <a:r>
              <a:rPr lang="en-US" altLang="ja-JP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 Shape and Relationship to Cleft Lip/Palate</a:t>
            </a: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</a:br>
            <a:endParaRPr lang="en-US" altLang="ja-JP" sz="1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</a:endParaRPr>
          </a:p>
          <a:p>
            <a:pPr algn="ctr">
              <a:defRPr/>
            </a:pPr>
            <a:endParaRPr lang="en-US" altLang="ja-JP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</a:endParaRPr>
          </a:p>
          <a:p>
            <a:pPr algn="ctr"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Richard A. Spritz, M.D.</a:t>
            </a:r>
            <a:endParaRPr lang="en-US" altLang="ja-JP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</a:endParaRPr>
          </a:p>
          <a:p>
            <a:pPr algn="ctr">
              <a:defRPr/>
            </a:pPr>
            <a:endParaRPr lang="en-US" altLang="ja-JP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</a:endParaRPr>
          </a:p>
          <a:p>
            <a:pPr algn="ctr"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Professor and Director,</a:t>
            </a:r>
            <a:br>
              <a:rPr lang="en-US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</a:br>
            <a:r>
              <a:rPr lang="en-US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Human Medical Genetics Program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University of Colorado Denver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School of Medicine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Aurora, CO USA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10287000" cy="1524000"/>
          </a:xfrm>
        </p:spPr>
        <p:txBody>
          <a:bodyPr/>
          <a:lstStyle/>
          <a:p>
            <a:pPr>
              <a:defRPr/>
            </a:pPr>
            <a:r>
              <a:rPr lang="en-US" altLang="ja-JP" sz="4000" b="1" dirty="0" smtClean="0">
                <a:solidFill>
                  <a:srgbClr val="FFFF00"/>
                </a:solidFill>
              </a:rPr>
              <a:t>Plots of Scores for First 8 Principal Components for 8 CC Progenitor Strains</a:t>
            </a:r>
            <a:endParaRPr lang="en-US" altLang="ja-JP" sz="4000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3900" y="1295400"/>
            <a:ext cx="8763000" cy="5334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1371600"/>
            <a:ext cx="80168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287838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10287000" cy="1524000"/>
          </a:xfrm>
        </p:spPr>
        <p:txBody>
          <a:bodyPr/>
          <a:lstStyle/>
          <a:p>
            <a:pPr>
              <a:defRPr/>
            </a:pPr>
            <a:r>
              <a:rPr lang="en-US" altLang="ja-JP" b="1" dirty="0" smtClean="0">
                <a:solidFill>
                  <a:srgbClr val="FFFF00"/>
                </a:solidFill>
              </a:rPr>
              <a:t>Wireframe Deformations and Landmarks 1</a:t>
            </a:r>
            <a:r>
              <a:rPr lang="en-US" altLang="ja-JP" b="1" baseline="30000" dirty="0" smtClean="0">
                <a:solidFill>
                  <a:srgbClr val="FFFF00"/>
                </a:solidFill>
              </a:rPr>
              <a:t>st</a:t>
            </a:r>
            <a:r>
              <a:rPr lang="en-US" altLang="ja-JP" b="1" dirty="0" smtClean="0">
                <a:solidFill>
                  <a:srgbClr val="FFFF00"/>
                </a:solidFill>
              </a:rPr>
              <a:t> 9 PCs (to scale)</a:t>
            </a:r>
            <a:endParaRPr lang="en-US" altLang="ja-JP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3900" y="1295400"/>
            <a:ext cx="8534400" cy="5334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447800"/>
            <a:ext cx="35687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775" y="1447800"/>
            <a:ext cx="3667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870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b="1" dirty="0" err="1" smtClean="0">
                <a:solidFill>
                  <a:srgbClr val="FFFF00"/>
                </a:solidFill>
                <a:ea typeface="ＭＳ Ｐゴシック" pitchFamily="34" charset="-128"/>
              </a:rPr>
              <a:t>Heritabilities</a:t>
            </a: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 of 1</a:t>
            </a:r>
            <a:r>
              <a:rPr lang="en-US" altLang="ja-JP" b="1" baseline="30000" dirty="0" smtClean="0">
                <a:solidFill>
                  <a:srgbClr val="FFFF00"/>
                </a:solidFill>
                <a:ea typeface="ＭＳ Ｐゴシック" pitchFamily="34" charset="-128"/>
              </a:rPr>
              <a:t>st</a:t>
            </a: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 8 Principal Components among the 8 Progenitor Strains of the CC (matched for stage)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57300" y="2832100"/>
            <a:ext cx="30861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3600" b="1" dirty="0"/>
              <a:t>PC1	0.89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3600" b="1" dirty="0"/>
              <a:t>PC2	0.88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3600" b="1" dirty="0"/>
              <a:t>PC3	0.64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3600" b="1" dirty="0"/>
              <a:t>PC4	0.82</a:t>
            </a:r>
          </a:p>
        </p:txBody>
      </p:sp>
      <p:sp>
        <p:nvSpPr>
          <p:cNvPr id="7" name="Rectangle 6"/>
          <p:cNvSpPr/>
          <p:nvPr/>
        </p:nvSpPr>
        <p:spPr>
          <a:xfrm>
            <a:off x="5600700" y="2832100"/>
            <a:ext cx="3429000" cy="2197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3600" b="1" dirty="0"/>
              <a:t>PC5	1.00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3600" b="1" dirty="0"/>
              <a:t>PC6	0.83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3600" b="1" dirty="0"/>
              <a:t>PC7	0.57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3600" b="1" dirty="0"/>
              <a:t>PC8	0.67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Human 3D </a:t>
            </a:r>
            <a:r>
              <a:rPr lang="en-US" altLang="ja-JP" b="1" dirty="0" err="1" smtClean="0">
                <a:solidFill>
                  <a:srgbClr val="FFFF00"/>
                </a:solidFill>
                <a:ea typeface="ＭＳ Ｐゴシック" pitchFamily="34" charset="-128"/>
              </a:rPr>
              <a:t>Orofacial</a:t>
            </a: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altLang="ja-JP" b="1" dirty="0" err="1" smtClean="0">
                <a:solidFill>
                  <a:srgbClr val="FFFF00"/>
                </a:solidFill>
                <a:ea typeface="ＭＳ Ｐゴシック" pitchFamily="34" charset="-128"/>
              </a:rPr>
              <a:t>Morphometric</a:t>
            </a: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 Analysis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900" y="1300163"/>
            <a:ext cx="4648200" cy="3892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100" y="5168900"/>
            <a:ext cx="10325100" cy="161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A) Scan with 3 object maps merged to produce single dataset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B) Scan with texture superimposed to show landmarks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C) Rotated to show landmarks around nose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Standardize for age, sex, BMI by regression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Human 3D </a:t>
            </a:r>
            <a:r>
              <a:rPr lang="en-US" altLang="ja-JP" b="1" dirty="0" err="1" smtClean="0">
                <a:solidFill>
                  <a:srgbClr val="FFFF00"/>
                </a:solidFill>
                <a:ea typeface="ＭＳ Ｐゴシック" pitchFamily="34" charset="-128"/>
              </a:rPr>
              <a:t>Orofacial</a:t>
            </a: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altLang="ja-JP" b="1" dirty="0" err="1" smtClean="0">
                <a:solidFill>
                  <a:srgbClr val="FFFF00"/>
                </a:solidFill>
                <a:ea typeface="ＭＳ Ｐゴシック" pitchFamily="34" charset="-128"/>
              </a:rPr>
              <a:t>Morphometric</a:t>
            </a: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 Analysis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100" y="1676400"/>
            <a:ext cx="10325100" cy="579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Scan and collect saliva for DNA from:</a:t>
            </a:r>
          </a:p>
          <a:p>
            <a:pPr marL="746125" lvl="1" indent="-288925">
              <a:lnSpc>
                <a:spcPct val="95000"/>
              </a:lnSpc>
              <a:buClr>
                <a:srgbClr val="66FF33"/>
              </a:buClr>
              <a:buSzPct val="75000"/>
              <a:buFontTx/>
              <a:buChar char="-"/>
              <a:defRPr/>
            </a:pPr>
            <a:r>
              <a:rPr lang="en-US" sz="2600" b="1" dirty="0"/>
              <a:t>~2000 East Asian (high risk CLP)</a:t>
            </a:r>
          </a:p>
          <a:p>
            <a:pPr marL="746125" lvl="1" indent="-288925">
              <a:lnSpc>
                <a:spcPct val="95000"/>
              </a:lnSpc>
              <a:buClr>
                <a:srgbClr val="66FF33"/>
              </a:buClr>
              <a:buSzPct val="75000"/>
              <a:buFontTx/>
              <a:buChar char="-"/>
              <a:defRPr/>
            </a:pPr>
            <a:r>
              <a:rPr lang="en-US" sz="2600" b="1" dirty="0"/>
              <a:t>~1500 Non-Hispanic white (intermediate risk CLP)</a:t>
            </a:r>
          </a:p>
          <a:p>
            <a:pPr marL="746125" lvl="1" indent="-288925">
              <a:lnSpc>
                <a:spcPct val="95000"/>
              </a:lnSpc>
              <a:buClr>
                <a:srgbClr val="66FF33"/>
              </a:buClr>
              <a:buSzPct val="75000"/>
              <a:buFontTx/>
              <a:buChar char="-"/>
              <a:defRPr/>
            </a:pPr>
            <a:r>
              <a:rPr lang="en-US" sz="2600" b="1" dirty="0"/>
              <a:t>~2400 USA Hispanic/Latino (intermediate risk CLP)</a:t>
            </a:r>
          </a:p>
          <a:p>
            <a:pPr marL="746125" lvl="1" indent="-288925">
              <a:lnSpc>
                <a:spcPct val="95000"/>
              </a:lnSpc>
              <a:buClr>
                <a:srgbClr val="66FF33"/>
              </a:buClr>
              <a:buSzPct val="75000"/>
              <a:buFontTx/>
              <a:buChar char="-"/>
              <a:defRPr/>
            </a:pPr>
            <a:r>
              <a:rPr lang="en-US" sz="2600" b="1" dirty="0"/>
              <a:t>~3000 African (low risk CLP)</a:t>
            </a:r>
          </a:p>
          <a:p>
            <a:pPr marL="746125" lvl="1" indent="-288925">
              <a:lnSpc>
                <a:spcPct val="95000"/>
              </a:lnSpc>
              <a:buClr>
                <a:srgbClr val="66FF33"/>
              </a:buClr>
              <a:buSzPct val="75000"/>
              <a:defRPr/>
            </a:pPr>
            <a:endParaRPr lang="en-US" sz="2600" b="1" dirty="0"/>
          </a:p>
          <a:p>
            <a:pPr marL="746125" lvl="1" indent="-288925">
              <a:lnSpc>
                <a:spcPct val="95000"/>
              </a:lnSpc>
              <a:buClr>
                <a:srgbClr val="66FF33"/>
              </a:buClr>
              <a:buSzPct val="75000"/>
              <a:defRPr/>
            </a:pPr>
            <a:r>
              <a:rPr lang="en-US" sz="2600" b="1" dirty="0"/>
              <a:t>To limit heterogeneity, subjects from Indian subcontinent, </a:t>
            </a:r>
            <a:r>
              <a:rPr lang="en-US" sz="2600" b="1" dirty="0" err="1"/>
              <a:t>Phillipines</a:t>
            </a:r>
            <a:r>
              <a:rPr lang="en-US" sz="2600" b="1" dirty="0"/>
              <a:t>, Micronesia will be excluded</a:t>
            </a:r>
          </a:p>
          <a:p>
            <a:pPr marL="746125" lvl="1" indent="-288925">
              <a:lnSpc>
                <a:spcPct val="95000"/>
              </a:lnSpc>
              <a:buClr>
                <a:srgbClr val="66FF33"/>
              </a:buClr>
              <a:buSzPct val="75000"/>
              <a:defRPr/>
            </a:pPr>
            <a:endParaRPr lang="en-US" sz="2600" b="1" dirty="0"/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Candidate gene association </a:t>
            </a:r>
            <a:r>
              <a:rPr lang="en-US" sz="2600" b="1"/>
              <a:t>or QTL </a:t>
            </a:r>
            <a:r>
              <a:rPr lang="en-US" sz="2600" b="1" dirty="0"/>
              <a:t>GWAS?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defRPr/>
            </a:pPr>
            <a:endParaRPr lang="en-US" sz="2600" b="1" dirty="0"/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endParaRPr lang="en-US" sz="2600" b="1" dirty="0"/>
          </a:p>
          <a:p>
            <a:pPr marL="746125" lvl="1" indent="-288925">
              <a:lnSpc>
                <a:spcPct val="95000"/>
              </a:lnSpc>
              <a:buClr>
                <a:srgbClr val="66FF33"/>
              </a:buClr>
              <a:buSzPct val="75000"/>
              <a:defRPr/>
            </a:pPr>
            <a:endParaRPr lang="en-US" sz="2600" b="1" dirty="0"/>
          </a:p>
          <a:p>
            <a:pPr marL="746125" lvl="1" indent="-288925">
              <a:lnSpc>
                <a:spcPct val="95000"/>
              </a:lnSpc>
              <a:buClr>
                <a:srgbClr val="66FF33"/>
              </a:buClr>
              <a:buSzPct val="75000"/>
              <a:defRPr/>
            </a:pPr>
            <a:endParaRPr lang="en-US" sz="2600" b="1" dirty="0"/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defRPr/>
            </a:pPr>
            <a:r>
              <a:rPr lang="en-US" sz="2600" b="1" dirty="0"/>
              <a:t>Candidate gene association of GWAS?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3663"/>
            <a:ext cx="10287000" cy="1243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ja-JP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Collaboration Across Borders and Across Continents</a:t>
            </a:r>
          </a:p>
        </p:txBody>
      </p:sp>
      <p:grpSp>
        <p:nvGrpSpPr>
          <p:cNvPr id="4099" name="Group 11"/>
          <p:cNvGrpSpPr>
            <a:grpSpLocks/>
          </p:cNvGrpSpPr>
          <p:nvPr/>
        </p:nvGrpSpPr>
        <p:grpSpPr bwMode="auto">
          <a:xfrm>
            <a:off x="495300" y="1028700"/>
            <a:ext cx="9448800" cy="5143500"/>
            <a:chOff x="238125" y="1143000"/>
            <a:chExt cx="9448800" cy="5143501"/>
          </a:xfrm>
        </p:grpSpPr>
        <p:pic>
          <p:nvPicPr>
            <p:cNvPr id="4107" name="Picture 2" descr="http://kyleabaker.com/wp-content/uploads/2008/06/wallpaper-world-map-2006-larg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" y="1143000"/>
              <a:ext cx="9267825" cy="514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609725" y="3467100"/>
              <a:ext cx="2749550" cy="1200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CC00FF"/>
                  </a:solidFill>
                </a:rPr>
                <a:t>Rich </a:t>
              </a:r>
              <a:r>
                <a:rPr lang="en-US" b="1" dirty="0" err="1">
                  <a:solidFill>
                    <a:srgbClr val="CC00FF"/>
                  </a:solidFill>
                </a:rPr>
                <a:t>Spritz</a:t>
              </a:r>
              <a:endParaRPr lang="en-US" b="1" dirty="0">
                <a:solidFill>
                  <a:srgbClr val="CC00FF"/>
                </a:solidFill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rgbClr val="CC00FF"/>
                  </a:solidFill>
                </a:rPr>
                <a:t>Robert </a:t>
              </a:r>
              <a:r>
                <a:rPr lang="en-US" b="1" dirty="0" err="1">
                  <a:solidFill>
                    <a:srgbClr val="CC00FF"/>
                  </a:solidFill>
                </a:rPr>
                <a:t>Brayden</a:t>
              </a:r>
              <a:endParaRPr lang="en-US" b="1" dirty="0">
                <a:solidFill>
                  <a:srgbClr val="CC00FF"/>
                </a:solidFill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CC00FF"/>
                  </a:solidFill>
                </a:rPr>
                <a:t>Univ</a:t>
              </a:r>
              <a:r>
                <a:rPr lang="en-US" b="1" dirty="0">
                  <a:solidFill>
                    <a:srgbClr val="CC00FF"/>
                  </a:solidFill>
                </a:rPr>
                <a:t> </a:t>
              </a:r>
              <a:r>
                <a:rPr lang="en-US" b="1" dirty="0" err="1">
                  <a:solidFill>
                    <a:srgbClr val="CC00FF"/>
                  </a:solidFill>
                </a:rPr>
                <a:t>Colo</a:t>
              </a:r>
              <a:r>
                <a:rPr lang="en-US" b="1" dirty="0">
                  <a:solidFill>
                    <a:srgbClr val="CC00FF"/>
                  </a:solidFill>
                </a:rPr>
                <a:t> Denver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125" y="2865438"/>
              <a:ext cx="2362200" cy="8302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 err="1">
                  <a:solidFill>
                    <a:srgbClr val="CC00FF"/>
                  </a:solidFill>
                </a:rPr>
                <a:t>Ophir</a:t>
              </a:r>
              <a:r>
                <a:rPr lang="en-US" b="1" dirty="0">
                  <a:solidFill>
                    <a:srgbClr val="CC00FF"/>
                  </a:solidFill>
                </a:rPr>
                <a:t> Klein</a:t>
              </a:r>
            </a:p>
            <a:p>
              <a:pPr algn="ctr">
                <a:defRPr/>
              </a:pPr>
              <a:r>
                <a:rPr lang="en-US" b="1" dirty="0">
                  <a:solidFill>
                    <a:srgbClr val="CC00FF"/>
                  </a:solidFill>
                </a:rPr>
                <a:t>UCSF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00200" y="1409700"/>
              <a:ext cx="5143500" cy="830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 err="1">
                  <a:solidFill>
                    <a:srgbClr val="CC00FF"/>
                  </a:solidFill>
                </a:rPr>
                <a:t>Benedikt</a:t>
              </a:r>
              <a:r>
                <a:rPr lang="en-US" b="1" dirty="0">
                  <a:solidFill>
                    <a:srgbClr val="CC00FF"/>
                  </a:solidFill>
                </a:rPr>
                <a:t> </a:t>
              </a:r>
              <a:r>
                <a:rPr lang="en-US" b="1" dirty="0" err="1">
                  <a:solidFill>
                    <a:srgbClr val="CC00FF"/>
                  </a:solidFill>
                </a:rPr>
                <a:t>Hallgrimsson</a:t>
              </a:r>
              <a:endParaRPr lang="en-US" b="1" dirty="0">
                <a:solidFill>
                  <a:srgbClr val="CC00FF"/>
                </a:solidFill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CC00FF"/>
                  </a:solidFill>
                </a:rPr>
                <a:t>Univ</a:t>
              </a:r>
              <a:r>
                <a:rPr lang="en-US" b="1" dirty="0">
                  <a:solidFill>
                    <a:srgbClr val="CC00FF"/>
                  </a:solidFill>
                </a:rPr>
                <a:t> Calgary</a:t>
              </a:r>
            </a:p>
          </p:txBody>
        </p:sp>
      </p:grpSp>
      <p:cxnSp>
        <p:nvCxnSpPr>
          <p:cNvPr id="4100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714500" y="2362200"/>
            <a:ext cx="381000" cy="381000"/>
          </a:xfrm>
          <a:prstGeom prst="straightConnector1">
            <a:avLst/>
          </a:prstGeom>
          <a:noFill/>
          <a:ln w="38100" algn="ctr">
            <a:solidFill>
              <a:srgbClr val="CC00FF"/>
            </a:solidFill>
            <a:round/>
            <a:headEnd/>
            <a:tailEnd type="arrow" w="med" len="med"/>
          </a:ln>
        </p:spPr>
      </p:cxnSp>
      <p:cxnSp>
        <p:nvCxnSpPr>
          <p:cNvPr id="4101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2400300" y="2590800"/>
            <a:ext cx="914400" cy="457200"/>
          </a:xfrm>
          <a:prstGeom prst="straightConnector1">
            <a:avLst/>
          </a:prstGeom>
          <a:noFill/>
          <a:ln w="38100" algn="ctr">
            <a:solidFill>
              <a:srgbClr val="CC00FF"/>
            </a:solidFill>
            <a:round/>
            <a:headEnd/>
            <a:tailEnd type="arrow" w="med" len="med"/>
          </a:ln>
        </p:spPr>
      </p:cxnSp>
      <p:cxnSp>
        <p:nvCxnSpPr>
          <p:cNvPr id="4102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2628900" y="1828800"/>
            <a:ext cx="685800" cy="419100"/>
          </a:xfrm>
          <a:prstGeom prst="straightConnector1">
            <a:avLst/>
          </a:prstGeom>
          <a:noFill/>
          <a:ln w="38100" algn="ctr">
            <a:solidFill>
              <a:srgbClr val="CC00FF"/>
            </a:solidFill>
            <a:round/>
            <a:headEnd/>
            <a:tailEnd type="arrow" w="med" len="med"/>
          </a:ln>
        </p:spPr>
      </p:cxnSp>
      <p:sp>
        <p:nvSpPr>
          <p:cNvPr id="21" name="Rectangle 20"/>
          <p:cNvSpPr/>
          <p:nvPr/>
        </p:nvSpPr>
        <p:spPr>
          <a:xfrm>
            <a:off x="2552700" y="2141538"/>
            <a:ext cx="62484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00FF"/>
                </a:solidFill>
              </a:rPr>
              <a:t>Fernando  </a:t>
            </a:r>
            <a:r>
              <a:rPr lang="en-US" b="1" dirty="0" err="1">
                <a:solidFill>
                  <a:srgbClr val="CC00FF"/>
                </a:solidFill>
              </a:rPr>
              <a:t>Pardo</a:t>
            </a:r>
            <a:r>
              <a:rPr lang="en-US" b="1" dirty="0">
                <a:solidFill>
                  <a:srgbClr val="CC00FF"/>
                </a:solidFill>
              </a:rPr>
              <a:t>-Manuel de </a:t>
            </a:r>
            <a:r>
              <a:rPr lang="en-US" b="1" dirty="0" err="1">
                <a:solidFill>
                  <a:srgbClr val="CC00FF"/>
                </a:solidFill>
              </a:rPr>
              <a:t>Villena</a:t>
            </a:r>
            <a:endParaRPr lang="en-US" b="1" dirty="0">
              <a:solidFill>
                <a:srgbClr val="CC00FF"/>
              </a:solidFill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CC00FF"/>
                </a:solidFill>
              </a:rPr>
              <a:t>Univ</a:t>
            </a:r>
            <a:r>
              <a:rPr lang="en-US" b="1" dirty="0">
                <a:solidFill>
                  <a:srgbClr val="CC00FF"/>
                </a:solidFill>
              </a:rPr>
              <a:t> N Carolina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86300" y="2914650"/>
            <a:ext cx="5638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00FF"/>
                </a:solidFill>
              </a:rPr>
              <a:t>Mange </a:t>
            </a:r>
            <a:r>
              <a:rPr lang="en-US" b="1" dirty="0" err="1">
                <a:solidFill>
                  <a:srgbClr val="CC00FF"/>
                </a:solidFill>
              </a:rPr>
              <a:t>Manyama</a:t>
            </a:r>
            <a:endParaRPr lang="en-US" b="1" dirty="0">
              <a:solidFill>
                <a:srgbClr val="CC00FF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CC00FF"/>
                </a:solidFill>
              </a:rPr>
              <a:t>Weill </a:t>
            </a:r>
            <a:r>
              <a:rPr lang="en-US" b="1" dirty="0" err="1">
                <a:solidFill>
                  <a:srgbClr val="CC00FF"/>
                </a:solidFill>
              </a:rPr>
              <a:t>Bugando</a:t>
            </a:r>
            <a:r>
              <a:rPr lang="en-US" b="1" dirty="0">
                <a:solidFill>
                  <a:srgbClr val="CC00FF"/>
                </a:solidFill>
              </a:rPr>
              <a:t> </a:t>
            </a:r>
            <a:r>
              <a:rPr lang="en-US" b="1" dirty="0" err="1">
                <a:solidFill>
                  <a:srgbClr val="CC00FF"/>
                </a:solidFill>
              </a:rPr>
              <a:t>Univ</a:t>
            </a:r>
            <a:r>
              <a:rPr lang="en-US" b="1" dirty="0">
                <a:solidFill>
                  <a:srgbClr val="CC00FF"/>
                </a:solidFill>
              </a:rPr>
              <a:t> </a:t>
            </a:r>
            <a:r>
              <a:rPr lang="en-US" b="1" dirty="0" err="1">
                <a:solidFill>
                  <a:srgbClr val="CC00FF"/>
                </a:solidFill>
              </a:rPr>
              <a:t>Coll</a:t>
            </a:r>
            <a:r>
              <a:rPr lang="en-US" b="1" dirty="0">
                <a:solidFill>
                  <a:srgbClr val="CC00FF"/>
                </a:solidFill>
              </a:rPr>
              <a:t> </a:t>
            </a:r>
            <a:r>
              <a:rPr lang="en-US" b="1" dirty="0" err="1">
                <a:solidFill>
                  <a:srgbClr val="CC00FF"/>
                </a:solidFill>
              </a:rPr>
              <a:t>Hlth</a:t>
            </a:r>
            <a:r>
              <a:rPr lang="en-US" b="1" dirty="0">
                <a:solidFill>
                  <a:srgbClr val="CC00FF"/>
                </a:solidFill>
              </a:rPr>
              <a:t> </a:t>
            </a:r>
            <a:r>
              <a:rPr lang="en-US" b="1" dirty="0" err="1">
                <a:solidFill>
                  <a:srgbClr val="CC00FF"/>
                </a:solidFill>
              </a:rPr>
              <a:t>Sci</a:t>
            </a:r>
            <a:endParaRPr lang="en-US" b="1" dirty="0">
              <a:solidFill>
                <a:srgbClr val="CC00FF"/>
              </a:solidFill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CC00FF"/>
                </a:solidFill>
              </a:rPr>
              <a:t>Mwanza</a:t>
            </a:r>
            <a:r>
              <a:rPr lang="en-US" b="1" dirty="0">
                <a:solidFill>
                  <a:srgbClr val="CC00FF"/>
                </a:solidFill>
              </a:rPr>
              <a:t>, Tanzania</a:t>
            </a:r>
          </a:p>
        </p:txBody>
      </p:sp>
      <p:cxnSp>
        <p:nvCxnSpPr>
          <p:cNvPr id="4105" name="Straight Arrow Connector 25"/>
          <p:cNvCxnSpPr>
            <a:cxnSpLocks noChangeShapeType="1"/>
          </p:cNvCxnSpPr>
          <p:nvPr/>
        </p:nvCxnSpPr>
        <p:spPr bwMode="auto">
          <a:xfrm rot="10800000" flipV="1">
            <a:off x="3238500" y="2590800"/>
            <a:ext cx="1219200" cy="76200"/>
          </a:xfrm>
          <a:prstGeom prst="straightConnector1">
            <a:avLst/>
          </a:prstGeom>
          <a:noFill/>
          <a:ln w="38100" algn="ctr">
            <a:solidFill>
              <a:srgbClr val="CC00FF"/>
            </a:solidFill>
            <a:round/>
            <a:headEnd/>
            <a:tailEnd type="arrow" w="med" len="med"/>
          </a:ln>
        </p:spPr>
      </p:cxnSp>
      <p:cxnSp>
        <p:nvCxnSpPr>
          <p:cNvPr id="4106" name="Straight Arrow Connector 27"/>
          <p:cNvCxnSpPr>
            <a:cxnSpLocks noChangeShapeType="1"/>
          </p:cNvCxnSpPr>
          <p:nvPr/>
        </p:nvCxnSpPr>
        <p:spPr bwMode="auto">
          <a:xfrm rot="5400000">
            <a:off x="5981700" y="3733800"/>
            <a:ext cx="152400" cy="152400"/>
          </a:xfrm>
          <a:prstGeom prst="straightConnector1">
            <a:avLst/>
          </a:prstGeom>
          <a:noFill/>
          <a:ln w="38100" algn="ctr">
            <a:solidFill>
              <a:srgbClr val="CC00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3663"/>
            <a:ext cx="1028700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ja-JP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FaceBase</a:t>
            </a:r>
            <a:r>
              <a:rPr lang="en-US" altLang="ja-JP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 Research Meeting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700" y="812800"/>
            <a:ext cx="4362450" cy="581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3663"/>
            <a:ext cx="1028700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ja-JP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Specific Aims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990600"/>
            <a:ext cx="100965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/>
              <a:t>Aim 1: Determine heritable </a:t>
            </a:r>
            <a:r>
              <a:rPr lang="en-US" b="1" i="1" dirty="0" err="1"/>
              <a:t>orofacial</a:t>
            </a:r>
            <a:r>
              <a:rPr lang="en-US" b="1" i="1" dirty="0"/>
              <a:t> </a:t>
            </a:r>
            <a:r>
              <a:rPr lang="en-US" b="1" i="1" dirty="0" err="1"/>
              <a:t>morphometric</a:t>
            </a:r>
            <a:r>
              <a:rPr lang="en-US" b="1" i="1" dirty="0"/>
              <a:t> variation among mouse strains</a:t>
            </a:r>
          </a:p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Orofacial</a:t>
            </a:r>
            <a:r>
              <a:rPr lang="en-US" dirty="0"/>
              <a:t> </a:t>
            </a:r>
            <a:r>
              <a:rPr lang="en-US" dirty="0" err="1"/>
              <a:t>morphometric</a:t>
            </a:r>
            <a:r>
              <a:rPr lang="en-US" dirty="0"/>
              <a:t> </a:t>
            </a:r>
            <a:r>
              <a:rPr lang="en-US" dirty="0" err="1"/>
              <a:t>phenotyping</a:t>
            </a:r>
            <a:r>
              <a:rPr lang="en-US" dirty="0"/>
              <a:t> of the 8 founder strains of the   Collaborative Cross during embryogenesis, at birth, &amp; at 90 days of age </a:t>
            </a:r>
          </a:p>
          <a:p>
            <a:pPr>
              <a:defRPr/>
            </a:pPr>
            <a:r>
              <a:rPr lang="en-US" dirty="0"/>
              <a:t>2. Detailed </a:t>
            </a:r>
            <a:r>
              <a:rPr lang="en-US" dirty="0" err="1"/>
              <a:t>phenotyping</a:t>
            </a:r>
            <a:r>
              <a:rPr lang="en-US" dirty="0"/>
              <a:t> of informative recombinant intercross (RIX) mice</a:t>
            </a:r>
            <a:endParaRPr lang="en-US" sz="800" dirty="0"/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/>
              <a:t>Aim 2: Fine-map major QTLs)  for these major heritable </a:t>
            </a:r>
            <a:r>
              <a:rPr lang="en-US" b="1" i="1" dirty="0" err="1"/>
              <a:t>orofacial</a:t>
            </a:r>
            <a:endParaRPr lang="en-US" b="1" i="1" dirty="0"/>
          </a:p>
          <a:p>
            <a:pPr>
              <a:defRPr/>
            </a:pPr>
            <a:r>
              <a:rPr lang="en-US" b="1" i="1" dirty="0" err="1"/>
              <a:t>morphometric</a:t>
            </a:r>
            <a:r>
              <a:rPr lang="en-US" b="1" i="1" dirty="0"/>
              <a:t> parameters using the mouse Collaborative Cross</a:t>
            </a:r>
          </a:p>
          <a:p>
            <a:pPr>
              <a:defRPr/>
            </a:pPr>
            <a:r>
              <a:rPr lang="en-US" dirty="0"/>
              <a:t>1. Generate the recombinant intercross (RIX) mice from the CC</a:t>
            </a:r>
          </a:p>
          <a:p>
            <a:pPr>
              <a:defRPr/>
            </a:pPr>
            <a:r>
              <a:rPr lang="en-US" dirty="0"/>
              <a:t>2. Phenotype the RIX lines for the </a:t>
            </a:r>
            <a:r>
              <a:rPr lang="en-US" dirty="0" err="1"/>
              <a:t>orofacial</a:t>
            </a:r>
            <a:r>
              <a:rPr lang="en-US" dirty="0"/>
              <a:t> </a:t>
            </a:r>
            <a:r>
              <a:rPr lang="en-US" dirty="0" err="1"/>
              <a:t>morphometric</a:t>
            </a:r>
            <a:r>
              <a:rPr lang="en-US" dirty="0"/>
              <a:t> parameters selected in Aim 1</a:t>
            </a:r>
          </a:p>
          <a:p>
            <a:pPr>
              <a:defRPr/>
            </a:pPr>
            <a:r>
              <a:rPr lang="en-US" dirty="0"/>
              <a:t>3. Fine-map major QTLs that underlie selected heritable </a:t>
            </a:r>
            <a:r>
              <a:rPr lang="en-US" dirty="0" err="1"/>
              <a:t>orofacial</a:t>
            </a:r>
            <a:r>
              <a:rPr lang="en-US" dirty="0"/>
              <a:t> </a:t>
            </a:r>
            <a:r>
              <a:rPr lang="en-US" dirty="0" err="1"/>
              <a:t>morphometric</a:t>
            </a:r>
            <a:r>
              <a:rPr lang="en-US" dirty="0"/>
              <a:t> parameters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3663"/>
            <a:ext cx="1028700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ja-JP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rPr>
              <a:t>Specific Aims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990600"/>
            <a:ext cx="100965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15963"/>
            <a:ext cx="10287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/>
              <a:t>Aim 3. Test genetic association of candidate genes for mouse </a:t>
            </a:r>
            <a:r>
              <a:rPr lang="en-US" b="1" i="1" dirty="0" err="1"/>
              <a:t>orofacial</a:t>
            </a:r>
            <a:r>
              <a:rPr lang="en-US" b="1" i="1" dirty="0"/>
              <a:t> </a:t>
            </a:r>
            <a:r>
              <a:rPr lang="en-US" b="1" i="1" dirty="0" err="1"/>
              <a:t>morphometric</a:t>
            </a:r>
            <a:r>
              <a:rPr lang="en-US" b="1" i="1" dirty="0"/>
              <a:t> QTLs with human </a:t>
            </a:r>
            <a:r>
              <a:rPr lang="en-US" b="1" i="1" dirty="0" err="1"/>
              <a:t>orofacial</a:t>
            </a:r>
            <a:r>
              <a:rPr lang="en-US" b="1" i="1" dirty="0"/>
              <a:t> </a:t>
            </a:r>
            <a:r>
              <a:rPr lang="en-US" b="1" i="1" dirty="0" err="1"/>
              <a:t>morphometric</a:t>
            </a:r>
            <a:r>
              <a:rPr lang="en-US" b="1" i="1" dirty="0"/>
              <a:t> parameters</a:t>
            </a:r>
          </a:p>
          <a:p>
            <a:pPr>
              <a:defRPr/>
            </a:pPr>
            <a:r>
              <a:rPr lang="en-US" dirty="0"/>
              <a:t>1. Carry out 3D white light </a:t>
            </a:r>
            <a:r>
              <a:rPr lang="en-US" dirty="0" err="1"/>
              <a:t>morphometric</a:t>
            </a:r>
            <a:r>
              <a:rPr lang="en-US" dirty="0"/>
              <a:t> digitization </a:t>
            </a:r>
            <a:r>
              <a:rPr lang="en-US" dirty="0" err="1"/>
              <a:t>phenotyping</a:t>
            </a:r>
            <a:r>
              <a:rPr lang="en-US" dirty="0"/>
              <a:t> and DNA collection from cohorts of normal children from specific ethnic groups with relatively higher (Asian), intermediate (Hispanic/Latino, non-Hispanic</a:t>
            </a:r>
          </a:p>
          <a:p>
            <a:pPr>
              <a:defRPr/>
            </a:pPr>
            <a:r>
              <a:rPr lang="en-US" dirty="0"/>
              <a:t>white Caucasian), and lower (African) endemic frequencies of non-</a:t>
            </a:r>
            <a:r>
              <a:rPr lang="en-US" dirty="0" err="1"/>
              <a:t>syndromic</a:t>
            </a:r>
            <a:r>
              <a:rPr lang="en-US" dirty="0"/>
              <a:t> </a:t>
            </a:r>
            <a:r>
              <a:rPr lang="en-US" dirty="0" err="1"/>
              <a:t>orofacial</a:t>
            </a:r>
            <a:r>
              <a:rPr lang="en-US" dirty="0"/>
              <a:t> clefts.</a:t>
            </a:r>
          </a:p>
          <a:p>
            <a:pPr>
              <a:defRPr/>
            </a:pPr>
            <a:r>
              <a:rPr lang="en-US" dirty="0"/>
              <a:t>2. Test whether positional/functional candidate genes located within QTLs responsible for major heritable </a:t>
            </a:r>
            <a:r>
              <a:rPr lang="en-US" dirty="0" err="1"/>
              <a:t>orofacial</a:t>
            </a:r>
            <a:r>
              <a:rPr lang="en-US" dirty="0"/>
              <a:t> </a:t>
            </a:r>
            <a:r>
              <a:rPr lang="en-US" dirty="0" err="1"/>
              <a:t>morphometric</a:t>
            </a:r>
            <a:r>
              <a:rPr lang="en-US" dirty="0"/>
              <a:t> parameters in mouse are genetically associated with homologous </a:t>
            </a:r>
            <a:r>
              <a:rPr lang="en-US" dirty="0" err="1"/>
              <a:t>orofacial</a:t>
            </a:r>
            <a:endParaRPr lang="en-US" dirty="0"/>
          </a:p>
          <a:p>
            <a:pPr>
              <a:defRPr/>
            </a:pPr>
            <a:r>
              <a:rPr lang="en-US" dirty="0" err="1"/>
              <a:t>morphometric</a:t>
            </a:r>
            <a:r>
              <a:rPr lang="en-US" dirty="0"/>
              <a:t> parameters in humans.</a:t>
            </a:r>
          </a:p>
          <a:p>
            <a:pPr>
              <a:defRPr/>
            </a:pPr>
            <a:r>
              <a:rPr lang="en-US" dirty="0"/>
              <a:t>3. Test whether candidate genes shown to be important for </a:t>
            </a:r>
            <a:r>
              <a:rPr lang="en-US" dirty="0" err="1"/>
              <a:t>nsCLP</a:t>
            </a:r>
            <a:r>
              <a:rPr lang="en-US" dirty="0"/>
              <a:t> by a current GWAS are genetically associated with normal human </a:t>
            </a:r>
            <a:r>
              <a:rPr lang="en-US" dirty="0" err="1"/>
              <a:t>orofacial</a:t>
            </a:r>
            <a:r>
              <a:rPr lang="en-US" dirty="0"/>
              <a:t> </a:t>
            </a:r>
            <a:r>
              <a:rPr lang="en-US" dirty="0" err="1"/>
              <a:t>morphometric</a:t>
            </a:r>
            <a:r>
              <a:rPr lang="en-US" dirty="0"/>
              <a:t> parameters.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102870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Generation of the Collaborative Cross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-38100" y="4876800"/>
            <a:ext cx="10325100" cy="199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altLang="ja-JP" sz="2600" b="1" dirty="0">
                <a:effectLst/>
                <a:ea typeface="ＭＳ Ｐゴシック" pitchFamily="34" charset="-128"/>
              </a:rPr>
              <a:t>8 progenitor strains: A, C57, 129, NOD, ZND, </a:t>
            </a:r>
            <a:r>
              <a:rPr lang="en-US" altLang="ja-JP" sz="2600" b="1" u="dashLong" dirty="0">
                <a:effectLst/>
                <a:ea typeface="ＭＳ Ｐゴシック" pitchFamily="34" charset="-128"/>
              </a:rPr>
              <a:t>PWK</a:t>
            </a:r>
            <a:r>
              <a:rPr lang="en-US" altLang="ja-JP" sz="2600" b="1" dirty="0">
                <a:effectLst/>
                <a:ea typeface="ＭＳ Ｐゴシック" pitchFamily="34" charset="-128"/>
              </a:rPr>
              <a:t>, </a:t>
            </a:r>
            <a:r>
              <a:rPr lang="en-US" altLang="ja-JP" sz="2600" b="1" u="dashLong" dirty="0">
                <a:effectLst/>
                <a:ea typeface="ＭＳ Ｐゴシック" pitchFamily="34" charset="-128"/>
              </a:rPr>
              <a:t>CAST</a:t>
            </a:r>
            <a:r>
              <a:rPr lang="en-US" altLang="ja-JP" sz="2600" b="1" dirty="0">
                <a:effectLst/>
                <a:ea typeface="ＭＳ Ｐゴシック" pitchFamily="34" charset="-128"/>
              </a:rPr>
              <a:t>, </a:t>
            </a:r>
            <a:r>
              <a:rPr lang="en-US" altLang="ja-JP" sz="2600" b="1" u="dashLong" dirty="0">
                <a:effectLst/>
                <a:ea typeface="ＭＳ Ｐゴシック" pitchFamily="34" charset="-128"/>
              </a:rPr>
              <a:t>WSB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altLang="ja-JP" sz="2600" b="1" dirty="0">
                <a:effectLst/>
                <a:ea typeface="ＭＳ Ｐゴシック" pitchFamily="34" charset="-128"/>
              </a:rPr>
              <a:t>All strains being sequenced (Sanger)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altLang="ja-JP" sz="2600" b="1" dirty="0">
                <a:effectLst/>
                <a:ea typeface="ＭＳ Ｐゴシック" pitchFamily="34" charset="-128"/>
              </a:rPr>
              <a:t>Capture 90% of genetic variation in mice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altLang="ja-JP" sz="2600" b="1" dirty="0">
                <a:effectLst/>
                <a:ea typeface="ＭＳ Ｐゴシック" pitchFamily="34" charset="-128"/>
              </a:rPr>
              <a:t>Funnel breeding scheme; 360 RI lines with mosaic genomes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altLang="ja-JP" sz="2600" b="1" dirty="0">
                <a:effectLst/>
                <a:ea typeface="ＭＳ Ｐゴシック" pitchFamily="34" charset="-128"/>
              </a:rPr>
              <a:t>All will be genotyped; 1-2 Mb genetic resolution</a:t>
            </a:r>
            <a:endParaRPr lang="en-US" altLang="ja-JP" sz="2600" b="1" dirty="0">
              <a:ea typeface="ＭＳ Ｐゴシック" pitchFamily="34" charset="-128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609600"/>
            <a:ext cx="5792788" cy="432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70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Loop Design to Generate Recombinant Intercross (RIX) Lines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38100" y="5203825"/>
            <a:ext cx="10325100" cy="167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</a:pPr>
            <a:r>
              <a:rPr lang="en-US" altLang="ja-JP" sz="2600" b="1">
                <a:effectLst/>
                <a:ea typeface="ＭＳ Ｐゴシック" charset="-128"/>
              </a:rPr>
              <a:t>‘Outbreed’ RI lines, each RI line crossed to two others (360 RIX), each RI contributing to two RIX, </a:t>
            </a:r>
            <a:r>
              <a:rPr lang="en-US" altLang="ja-JP" sz="2600" b="1">
                <a:effectLst/>
                <a:latin typeface="Symbol" pitchFamily="18" charset="2"/>
                <a:ea typeface="ＭＳ Ｐゴシック" charset="-128"/>
              </a:rPr>
              <a:t>♂ </a:t>
            </a:r>
            <a:r>
              <a:rPr lang="en-US" altLang="ja-JP" sz="2600" b="1">
                <a:effectLst/>
                <a:ea typeface="ＭＳ Ｐゴシック" charset="-128"/>
              </a:rPr>
              <a:t>to♀ and ♀ to </a:t>
            </a:r>
            <a:r>
              <a:rPr lang="en-US" altLang="ja-JP" sz="2600" b="1">
                <a:effectLst/>
                <a:latin typeface="Symbol" pitchFamily="18" charset="2"/>
                <a:ea typeface="ＭＳ Ｐゴシック" charset="-128"/>
              </a:rPr>
              <a:t>♂</a:t>
            </a:r>
            <a:endParaRPr lang="en-US" altLang="ja-JP" sz="2600" b="1">
              <a:effectLst/>
              <a:ea typeface="ＭＳ Ｐゴシック" charset="-128"/>
            </a:endParaRP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</a:pPr>
            <a:r>
              <a:rPr lang="en-US" altLang="ja-JP" sz="2600" b="1">
                <a:effectLst/>
                <a:ea typeface="ＭＳ Ｐゴシック" charset="-128"/>
              </a:rPr>
              <a:t>Can custom-breed up to 130,000 different RIX lines to test specific biological predictions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219200"/>
            <a:ext cx="7502525" cy="3922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70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Comparison of A/</a:t>
            </a:r>
            <a:r>
              <a:rPr lang="en-US" altLang="ja-JP" b="1" dirty="0" err="1" smtClean="0">
                <a:solidFill>
                  <a:srgbClr val="FFFF00"/>
                </a:solidFill>
                <a:ea typeface="ＭＳ Ｐゴシック" pitchFamily="34" charset="-128"/>
              </a:rPr>
              <a:t>WySnJ</a:t>
            </a:r>
            <a:r>
              <a:rPr lang="en-US" altLang="ja-JP" b="1" dirty="0" smtClean="0">
                <a:solidFill>
                  <a:srgbClr val="FFFF00"/>
                </a:solidFill>
                <a:ea typeface="ＭＳ Ｐゴシック" pitchFamily="34" charset="-128"/>
              </a:rPr>
              <a:t> and C57Bl6J Lines (matched for stage)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5638800"/>
            <a:ext cx="10325100" cy="123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A) Plot of the first two principal components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B) Wireframe deformation along PC1 in frontal view to show </a:t>
            </a:r>
            <a:r>
              <a:rPr lang="en-US" sz="2600" b="1" dirty="0" err="1"/>
              <a:t>extemes</a:t>
            </a:r>
            <a:endParaRPr lang="en-US" sz="2600" b="1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143000"/>
            <a:ext cx="5105400" cy="448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10287000" cy="1981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3D Landmarks used for </a:t>
            </a:r>
            <a:r>
              <a:rPr lang="en-US" b="1" dirty="0" err="1" smtClean="0">
                <a:solidFill>
                  <a:srgbClr val="FFFF00"/>
                </a:solidFill>
              </a:rPr>
              <a:t>Morphometrics</a:t>
            </a:r>
            <a:r>
              <a:rPr lang="en-US" b="1" dirty="0" smtClean="0">
                <a:solidFill>
                  <a:srgbClr val="FFFF00"/>
                </a:solidFill>
              </a:rPr>
              <a:t> of Mouse Samples</a:t>
            </a:r>
            <a:endParaRPr lang="en-US" altLang="ja-JP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447800"/>
            <a:ext cx="5249863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62300" y="5638800"/>
            <a:ext cx="4229100" cy="123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A) E9.5-11.0 Embryos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B) Neonates</a:t>
            </a:r>
          </a:p>
          <a:p>
            <a:pPr marL="288925" indent="-288925">
              <a:lnSpc>
                <a:spcPct val="95000"/>
              </a:lnSpc>
              <a:buClr>
                <a:srgbClr val="66FF33"/>
              </a:buClr>
              <a:buSzPct val="75000"/>
              <a:buFont typeface="Monotype Sorts" pitchFamily="2" charset="2"/>
              <a:buChar char="l"/>
              <a:defRPr/>
            </a:pPr>
            <a:r>
              <a:rPr lang="en-US" sz="2600" b="1" dirty="0"/>
              <a:t>C) Adults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29421</TotalTime>
  <Pages>4</Pages>
  <Words>617</Words>
  <Application>Microsoft Office PowerPoint</Application>
  <PresentationFormat>35mm Slides</PresentationFormat>
  <Paragraphs>94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ＭＳ Ｐゴシック</vt:lpstr>
      <vt:lpstr>Monotype Sorts</vt:lpstr>
      <vt:lpstr>Symbol</vt:lpstr>
      <vt:lpstr>Mountain Top</vt:lpstr>
      <vt:lpstr>Adobe Photoshop Image</vt:lpstr>
      <vt:lpstr>Slide 1</vt:lpstr>
      <vt:lpstr>Slide 2</vt:lpstr>
      <vt:lpstr>Slide 3</vt:lpstr>
      <vt:lpstr>Slide 4</vt:lpstr>
      <vt:lpstr>Slide 5</vt:lpstr>
      <vt:lpstr>Generation of the Collaborative Cross</vt:lpstr>
      <vt:lpstr>Loop Design to Generate Recombinant Intercross (RIX) Lines</vt:lpstr>
      <vt:lpstr>Comparison of A/WySnJ and C57Bl6J Lines (matched for stage)</vt:lpstr>
      <vt:lpstr>3D Landmarks used for Morphometrics of Mouse Samples</vt:lpstr>
      <vt:lpstr>Plots of Scores for First 8 Principal Components for 8 CC Progenitor Strains</vt:lpstr>
      <vt:lpstr>Wireframe Deformations and Landmarks 1st 9 PCs (to scale)</vt:lpstr>
      <vt:lpstr>Heritabilities of 1st 8 Principal Components among the 8 Progenitor Strains of the CC (matched for stage)</vt:lpstr>
      <vt:lpstr>Human 3D Orofacial Morphometric Analysis</vt:lpstr>
      <vt:lpstr>Human 3D Orofacial Morphometric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HPS &amp; CHS</dc:title>
  <dc:creator>Richard A. Spritz</dc:creator>
  <cp:lastModifiedBy>Nancy Davin</cp:lastModifiedBy>
  <cp:revision>950</cp:revision>
  <cp:lastPrinted>1601-01-01T00:00:00Z</cp:lastPrinted>
  <dcterms:created xsi:type="dcterms:W3CDTF">1998-02-17T23:08:50Z</dcterms:created>
  <dcterms:modified xsi:type="dcterms:W3CDTF">2009-11-18T13:42:40Z</dcterms:modified>
</cp:coreProperties>
</file>