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x="6858000" cy="9144000"/>
  <p:embeddedFontLst>
    <p:embeddedFont>
      <p:font typeface="Play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gln3eVP8wmt5BDerGwMQMwFo46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38554E1-5ED2-42F6-963D-FFCC77D892AB}">
  <a:tblStyle styleId="{C38554E1-5ED2-42F6-963D-FFCC77D892A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lay-regular.fntdata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font" Target="fonts/Pl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2" name="Google Shape;212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8" name="Google Shape;24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"/>
              <a:t>The elements of a DMS Plan cover the full research process, from data generation to data management to data preservation and distribution.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There are 6 elements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Data Type: </a:t>
            </a:r>
            <a:r>
              <a:rPr lang="en"/>
              <a:t>Identifying data to be preserved and shared (e.g., imaging data, genomic data, survey data, electronic health records, etc.)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Related</a:t>
            </a:r>
            <a:r>
              <a:rPr lang="en"/>
              <a:t> </a:t>
            </a:r>
            <a:r>
              <a:rPr b="1" lang="en"/>
              <a:t>tools, software &amp; code: </a:t>
            </a:r>
            <a:r>
              <a:rPr lang="en"/>
              <a:t>Tools and software needed to access and manipulate data. If needed specify how they can be accessed (e.g., open source)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Standards: </a:t>
            </a:r>
            <a:r>
              <a:rPr lang="en"/>
              <a:t>Standards to be applied to scientific data and metadata (i.e., data formats, data dictionaries, unique IDs, definitions, etc.)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Data preservation, access &amp; timelines: </a:t>
            </a:r>
            <a:r>
              <a:rPr lang="en"/>
              <a:t>Repository to be used, persistent unique identifier, and when/ how long data will be available </a:t>
            </a:r>
            <a:r>
              <a:rPr b="1" lang="en"/>
              <a:t>(Will talk more about this in next slide)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Access, distribution, reuse consideration: </a:t>
            </a:r>
            <a:r>
              <a:rPr lang="en"/>
              <a:t>Description of factors for data access, distribution, or reuse (e.g., disease specific limitations, de-identification, use limitations)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"/>
              <a:t>Oversight of data management and sharing</a:t>
            </a:r>
            <a:r>
              <a:rPr lang="en"/>
              <a:t>: Plan compliance will be monitored/ managed and by whom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6" name="Google Shape;176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3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3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23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4650" lvl="0" marL="4572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b="0" i="0"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/>
            </a:lvl2pPr>
            <a:lvl3pPr indent="-349250" lvl="2" marL="13716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/>
            </a:lvl3pPr>
            <a:lvl4pPr indent="-349250" lvl="3" marL="18288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/>
            </a:lvl4pPr>
            <a:lvl5pPr indent="-349250" lvl="4" marL="22860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/>
            </a:lvl5pPr>
            <a:lvl6pPr indent="-349250" lvl="5" marL="27432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/>
            </a:lvl6pPr>
            <a:lvl7pPr indent="-349250" lvl="6" marL="32004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/>
            </a:lvl7pPr>
            <a:lvl8pPr indent="-349250" lvl="7" marL="36576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/>
            </a:lvl8pPr>
            <a:lvl9pPr indent="-349250" lvl="8" marL="411480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/>
            </a:lvl9pPr>
          </a:lstStyle>
          <a:p/>
        </p:txBody>
      </p:sp>
      <p:sp>
        <p:nvSpPr>
          <p:cNvPr id="24" name="Google Shape;24;p23"/>
          <p:cNvSpPr txBox="1"/>
          <p:nvPr>
            <p:ph idx="12" type="sldNum"/>
          </p:nvPr>
        </p:nvSpPr>
        <p:spPr>
          <a:xfrm>
            <a:off x="11359077" y="6458156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1_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/>
          <p:nvPr>
            <p:ph type="title"/>
          </p:nvPr>
        </p:nvSpPr>
        <p:spPr>
          <a:xfrm>
            <a:off x="800101" y="574159"/>
            <a:ext cx="9454116" cy="99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la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2" type="sldNum"/>
          </p:nvPr>
        </p:nvSpPr>
        <p:spPr>
          <a:xfrm>
            <a:off x="10671179" y="6180702"/>
            <a:ext cx="6826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24"/>
          <p:cNvSpPr txBox="1"/>
          <p:nvPr>
            <p:ph idx="1" type="body"/>
          </p:nvPr>
        </p:nvSpPr>
        <p:spPr>
          <a:xfrm>
            <a:off x="838200" y="1825625"/>
            <a:ext cx="10515600" cy="400367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8" name="Google Shape;3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facebase.org/contributing/dms/#element-1-data-type" TargetMode="External"/><Relationship Id="rId4" Type="http://schemas.openxmlformats.org/officeDocument/2006/relationships/hyperlink" Target="https://www.facebase.org/contributing/dms/#element-1-data-type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facebase.org/contributing/dms/#element-2-related-tools-software-andor-cod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facebase.org/contributing/dms/#element-3-standards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facebase.org/contributing/dms/#element-4-data-preservation-access-and-associated-timelines" TargetMode="External"/><Relationship Id="rId4" Type="http://schemas.openxmlformats.org/officeDocument/2006/relationships/hyperlink" Target="https://www.facebase.org/contributing/dms/#element-4-data-preservation-access-and-associated-timelines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facebase.org/contributing/dms/#element-5-access-distribution-or-reuse-considerations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facebase.org/contributing/dms/#element-6-oversight-of-data-management-and-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sharing.nih.gov/data-management-and-sharing-policy/planning-and-budgeting-for-data-management-and-sharing/writing-a-data-management-and-sharing-plan" TargetMode="External"/><Relationship Id="rId4" Type="http://schemas.openxmlformats.org/officeDocument/2006/relationships/hyperlink" Target="https://docs.facebase.org/docs/Data-Submission-Key-Concepts/" TargetMode="External"/><Relationship Id="rId5" Type="http://schemas.openxmlformats.org/officeDocument/2006/relationships/hyperlink" Target="https://www.facebase.org/contributing/dms/" TargetMode="External"/><Relationship Id="rId6" Type="http://schemas.openxmlformats.org/officeDocument/2006/relationships/hyperlink" Target="mailto:help@facebase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-2" y="0"/>
            <a:ext cx="1219200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34000">
                <a:srgbClr val="000000">
                  <a:alpha val="95686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0">
                <a:srgbClr val="0F4861">
                  <a:alpha val="58823"/>
                </a:srgbClr>
              </a:gs>
              <a:gs pos="28000">
                <a:srgbClr val="0F4861">
                  <a:alpha val="58823"/>
                </a:srgbClr>
              </a:gs>
              <a:gs pos="100000">
                <a:srgbClr val="000000">
                  <a:alpha val="69803"/>
                </a:srgbClr>
              </a:gs>
            </a:gsLst>
            <a:lin ang="11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4"/>
                </a:srgbClr>
              </a:gs>
              <a:gs pos="100000">
                <a:srgbClr val="156082">
                  <a:alpha val="0"/>
                </a:srgbClr>
              </a:gs>
            </a:gsLst>
            <a:lin ang="15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>
            <p:ph type="ctrTitle"/>
          </p:nvPr>
        </p:nvSpPr>
        <p:spPr>
          <a:xfrm>
            <a:off x="699714" y="5490971"/>
            <a:ext cx="6962072" cy="115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Cambria"/>
              <a:buNone/>
            </a:pPr>
            <a:r>
              <a:rPr lang="en" sz="31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FaceBase Support for NIH’s Data Management and Sharing Policy</a:t>
            </a:r>
            <a:endParaRPr b="1" sz="3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>
            <p:ph idx="1" type="subTitle"/>
          </p:nvPr>
        </p:nvSpPr>
        <p:spPr>
          <a:xfrm>
            <a:off x="8456522" y="5633765"/>
            <a:ext cx="3408555" cy="8736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/>
          <a:p>
            <a:pPr indent="-499520" lvl="0" marL="609585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n" sz="1700">
                <a:solidFill>
                  <a:srgbClr val="FFFFFF"/>
                </a:solidFill>
              </a:rPr>
              <a:t>FaceBase 2024 Bootcamp for Users and Contributors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>
              <a:solidFill>
                <a:srgbClr val="FFFFFF"/>
              </a:solidFill>
            </a:endParaRPr>
          </a:p>
        </p:txBody>
      </p:sp>
      <p:pic>
        <p:nvPicPr>
          <p:cNvPr descr="A black and blue logo&#10;&#10;Description automatically generated"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535" y="1064530"/>
            <a:ext cx="11327549" cy="3171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Metadata</a:t>
            </a:r>
            <a:endParaRPr/>
          </a:p>
        </p:txBody>
      </p:sp>
      <p:sp>
        <p:nvSpPr>
          <p:cNvPr id="203" name="Google Shape;203;p10"/>
          <p:cNvSpPr txBox="1"/>
          <p:nvPr>
            <p:ph idx="1" type="body"/>
          </p:nvPr>
        </p:nvSpPr>
        <p:spPr>
          <a:xfrm>
            <a:off x="417000" y="656400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FaceBase has some minimum metadata requirements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Protocols for each experiment (we recommend the Nature Protocol Exchange format)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Species, developmental stage, and anatomy for each biosample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Additional requirements depending on data type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FaceBase supports many more optional metadata elements</a:t>
            </a:r>
            <a:endParaRPr/>
          </a:p>
          <a:p>
            <a:pPr indent="-457189" lvl="1" marL="1176837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more metadata you provide, the more discoverable and reproduceable your data will be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If you want to provide more than we currently collect, we’ll probably accommodate those too.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How will you express the metadata?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FaceBase uses standard ontologies for different metadata types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Some Ontologies Used by FaceBase</a:t>
            </a:r>
            <a:endParaRPr/>
          </a:p>
        </p:txBody>
      </p:sp>
      <p:sp>
        <p:nvSpPr>
          <p:cNvPr id="209" name="Google Shape;209;p11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82588" lvl="0" marL="609585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Anatomy: UBERON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Chromatin modifier: ZFIN, NGI, HGNC, Ensemble, MGI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Data type: OBI, SMOMEDCT, CHMO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Experiment type: MMO, ERO, CHMO, SCTID, OBI, STATO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Gene: NCBI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Phenotype: chmo, cmmo, fma, MP, HP, DOID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Sex: UBERON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Species: NCBI Taxon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Strain: MGI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Syndrome: MONDO</a:t>
            </a:r>
            <a:endParaRPr/>
          </a:p>
          <a:p>
            <a:pPr indent="-482588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Transcription factor:  MGI, ZFIN, Gene_ORFName, Ensembl, HGNC</a:t>
            </a:r>
            <a:endParaRPr/>
          </a:p>
          <a:p>
            <a:pPr indent="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Adding New Ontologies</a:t>
            </a:r>
            <a:endParaRPr/>
          </a:p>
        </p:txBody>
      </p:sp>
      <p:sp>
        <p:nvSpPr>
          <p:cNvPr id="215" name="Google Shape;215;p12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We add new ontologies when necessary.</a:t>
            </a:r>
            <a:endParaRPr/>
          </a:p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Considerations: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/>
              <a:t>Is the ontology standardized and widely used?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/>
              <a:t>Does the DOC community generally agree that it’s a good fit?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/>
              <a:t>Does it overlap with currently-supported FaceBase ontologies?</a:t>
            </a:r>
            <a:endParaRPr/>
          </a:p>
          <a:p>
            <a:pPr indent="0" lvl="0" marL="110063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Writing the DMS Plan</a:t>
            </a:r>
            <a:endParaRPr/>
          </a:p>
        </p:txBody>
      </p:sp>
      <p:sp>
        <p:nvSpPr>
          <p:cNvPr id="221" name="Google Shape;221;p13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/>
              <a:t>Useful resources:</a:t>
            </a:r>
            <a:endParaRPr/>
          </a:p>
          <a:p>
            <a:pPr indent="-499520" lvl="0" marL="609585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NIH “Writing a Data Management and Sharing Plan”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Includes format and sample plans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Includes links to additional requirements for specific institutes, programs, and offices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“Writing a DMS Plan for FaceBase”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Based on NIH DMS plan format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"/>
              <a:t>DMS Plan - Element 1: Data Type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227" name="Google Shape;227;p14"/>
          <p:cNvGraphicFramePr/>
          <p:nvPr/>
        </p:nvGraphicFramePr>
        <p:xfrm>
          <a:off x="751667" y="10706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{C38554E1-5ED2-42F6-963D-FFCC77D892AB}</a:tableStyleId>
              </a:tblPr>
              <a:tblGrid>
                <a:gridCol w="3217325"/>
                <a:gridCol w="3217325"/>
                <a:gridCol w="3217325"/>
              </a:tblGrid>
              <a:tr h="568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Contributor activity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 provides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</a:tr>
              <a:tr h="1276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Types and amount of data to be generated</a:t>
                      </a:r>
                      <a:endParaRPr b="1" i="0" sz="2100" u="none" cap="none" strike="noStrike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entire answer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</a:tr>
              <a:tr h="1649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Types and amount of data to be shared (and rationale)</a:t>
                      </a:r>
                      <a:endParaRPr b="1" i="0" sz="2100" u="none" cap="none" strike="noStrike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bulk of answer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Boilerplate text snippets</a:t>
                      </a:r>
                      <a:r>
                        <a:rPr lang="en" sz="2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about supported data types.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</a:tr>
              <a:tr h="1649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Metadata, other relevant data, and associated documentation</a:t>
                      </a:r>
                      <a:endParaRPr b="1" i="0" sz="2100" u="none" cap="none" strike="noStrike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Writes answer using FaceBase-provided text snippets based on their data and metadata.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Boilerplate text snippets</a:t>
                      </a: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about required and optional metadata.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DMS Plan - Element 2: Related Tools, Software and/or Code: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233" name="Google Shape;233;p15"/>
          <p:cNvGraphicFramePr/>
          <p:nvPr/>
        </p:nvGraphicFramePr>
        <p:xfrm>
          <a:off x="804833" y="22770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{C38554E1-5ED2-42F6-963D-FFCC77D892AB}</a:tableStyleId>
              </a:tblPr>
              <a:tblGrid>
                <a:gridCol w="3217325"/>
                <a:gridCol w="3217325"/>
                <a:gridCol w="3217325"/>
              </a:tblGrid>
              <a:tr h="568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Contributor activity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 provides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</a:tr>
              <a:tr h="277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Specialized tools, software, and/or code needed to access or manipulate shared scientific data, and how they can be accessed.</a:t>
                      </a:r>
                      <a:endParaRPr b="1" i="0" sz="2100" u="none" cap="none" strike="noStrike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bulk of answer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" sz="19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Boilerplate text</a:t>
                      </a:r>
                      <a:r>
                        <a:rPr b="0" i="0" lang="en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about FaceBase tools for visualizing and annotating various types of data, which the contributor can include if relevant.</a:t>
                      </a:r>
                      <a:endParaRPr sz="1900" u="none" cap="none" strike="noStrike"/>
                    </a:p>
                  </a:txBody>
                  <a:tcPr marT="121900" marB="121900" marR="121900" marL="12190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6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DMS Plan - Element 3: Standards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239" name="Google Shape;239;p16"/>
          <p:cNvGraphicFramePr/>
          <p:nvPr/>
        </p:nvGraphicFramePr>
        <p:xfrm>
          <a:off x="751667" y="10706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{C38554E1-5ED2-42F6-963D-FFCC77D892AB}</a:tableStyleId>
              </a:tblPr>
              <a:tblGrid>
                <a:gridCol w="3217325"/>
                <a:gridCol w="3217325"/>
                <a:gridCol w="3217325"/>
              </a:tblGrid>
              <a:tr h="568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Contributor activity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 provides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</a:tr>
              <a:tr h="351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State what common data standards will be applied to the scientific data and associated metadata to enable interoperability of datasets and resources, and how these data standards will be applied</a:t>
                      </a:r>
                      <a:endParaRPr b="1" i="0" sz="2100" u="none" cap="none" strike="noStrike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Constructs answer from text snippets for all relevant metadata types.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" sz="19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Text snippets</a:t>
                      </a:r>
                      <a:r>
                        <a:rPr b="0" i="0" lang="en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the standards that FaceBase supports.</a:t>
                      </a:r>
                      <a:endParaRPr sz="1900" u="none" cap="none" strike="noStrike"/>
                    </a:p>
                  </a:txBody>
                  <a:tcPr marT="121900" marB="121900" marR="121900" marL="12190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DMS Plan - Element 4: Data Preservation, Access, and Associated Timelines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245" name="Google Shape;245;p17"/>
          <p:cNvGraphicFramePr/>
          <p:nvPr/>
        </p:nvGraphicFramePr>
        <p:xfrm>
          <a:off x="804833" y="15889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{C38554E1-5ED2-42F6-963D-FFCC77D892AB}</a:tableStyleId>
              </a:tblPr>
              <a:tblGrid>
                <a:gridCol w="3217325"/>
                <a:gridCol w="3217325"/>
                <a:gridCol w="3217325"/>
              </a:tblGrid>
              <a:tr h="568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Contributor activity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 provides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</a:tr>
              <a:tr h="134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Repository where data and metadata will be archived</a:t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0" i="0" sz="2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FaceBase: www.facebase.org</a:t>
                      </a:r>
                      <a:endParaRPr sz="1900" u="none" cap="none" strike="noStrike"/>
                    </a:p>
                  </a:txBody>
                  <a:tcPr marT="121900" marB="121900" marR="121900" marL="121900"/>
                </a:tc>
              </a:tr>
              <a:tr h="1544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scientific data will be findable and identifiable</a:t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0" i="0" sz="2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Text</a:t>
                      </a: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about persistent record IDs generated by FaceBase and optional DataCite DOIs.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</a:tr>
              <a:tr h="134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and how long the data will be made available.</a:t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“When” - either after curation or after publication.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“How long” </a:t>
                      </a:r>
                      <a:r>
                        <a:rPr b="0" i="0" lang="en" sz="21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text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8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DMS Plan - Element 5: Access, Distribution, or Reuse Considerations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251" name="Google Shape;251;p18"/>
          <p:cNvGraphicFramePr/>
          <p:nvPr/>
        </p:nvGraphicFramePr>
        <p:xfrm>
          <a:off x="418067" y="15641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{C38554E1-5ED2-42F6-963D-FFCC77D892AB}</a:tableStyleId>
              </a:tblPr>
              <a:tblGrid>
                <a:gridCol w="3994100"/>
                <a:gridCol w="3070575"/>
                <a:gridCol w="3532325"/>
              </a:tblGrid>
              <a:tr h="57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Contributor activity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 provides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</a:tr>
              <a:tr h="1699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Factors affecting subsequent access, distribution, or reuse of scientific data</a:t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entire answer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</a:tr>
              <a:tr h="132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Whether access to scientific data will be controlled</a:t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bulk of answer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Some </a:t>
                      </a:r>
                      <a:r>
                        <a:rPr b="0" i="0" lang="en" sz="21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text</a:t>
                      </a: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about sharing of public and protected human data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</a:tr>
              <a:tr h="1699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Protections for privacy, rights, and confidentiality of human research participants</a:t>
                      </a:r>
                      <a:endParaRPr b="1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entire answer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0" i="0" sz="2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DMS Plan - Element 6: Oversight of Data Management and Sharing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257" name="Google Shape;257;p19"/>
          <p:cNvGraphicFramePr/>
          <p:nvPr/>
        </p:nvGraphicFramePr>
        <p:xfrm>
          <a:off x="764967" y="18149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{C38554E1-5ED2-42F6-963D-FFCC77D892AB}</a:tableStyleId>
              </a:tblPr>
              <a:tblGrid>
                <a:gridCol w="3217325"/>
                <a:gridCol w="3217325"/>
                <a:gridCol w="3217325"/>
              </a:tblGrid>
              <a:tr h="568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Contributor activity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FaceBase provides</a:t>
                      </a:r>
                      <a:endParaRPr b="1" sz="2100" u="none" cap="none" strike="noStrike"/>
                    </a:p>
                  </a:txBody>
                  <a:tcPr marT="121900" marB="121900" marR="121900" marL="121900"/>
                </a:tc>
              </a:tr>
              <a:tr h="314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i="0" lang="en" sz="2100" u="none" cap="none" strike="noStrike">
                          <a:solidFill>
                            <a:schemeClr val="dk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 how compliance with this Plan will be monitored and managed, frequency of oversight, and by whom at your institution (e.g., titles, roles).</a:t>
                      </a:r>
                      <a:endParaRPr b="1" i="0" sz="2100" u="none" cap="none" strike="noStrike">
                        <a:solidFill>
                          <a:schemeClr val="dk2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0" lang="en" sz="2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Provides text specific to their project</a:t>
                      </a:r>
                      <a:endParaRPr sz="2100" u="none" cap="none" strike="noStrike"/>
                    </a:p>
                  </a:txBody>
                  <a:tcPr marT="121900" marB="121900" marR="121900" marL="1219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Partial (FaceBase-specific) </a:t>
                      </a:r>
                      <a:r>
                        <a:rPr b="0" i="0" lang="en" sz="1900" u="sng" cap="none" strike="noStrik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text</a:t>
                      </a:r>
                      <a:r>
                        <a:rPr b="0" i="0" lang="en" sz="1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900" u="none" cap="none" strike="noStrike"/>
                    </a:p>
                  </a:txBody>
                  <a:tcPr marT="121900" marB="121900" marR="121900" marL="1219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Planning for Data Management – Why bother?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Comply with new (2023) NIH Data Management and Sharing Plan requirements</a:t>
            </a:r>
            <a:endParaRPr/>
          </a:p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Ensure data is reusable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/>
              <a:t>Standard data formats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/>
              <a:t>Rich metadata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/>
              <a:t>Standard ontologies</a:t>
            </a:r>
            <a:endParaRPr/>
          </a:p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Understand and budget for the required level of effort</a:t>
            </a:r>
            <a:endParaRPr/>
          </a:p>
          <a:p>
            <a:pPr indent="-304791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0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Further Resources</a:t>
            </a:r>
            <a:endParaRPr/>
          </a:p>
        </p:txBody>
      </p:sp>
      <p:sp>
        <p:nvSpPr>
          <p:cNvPr id="263" name="Google Shape;263;p20"/>
          <p:cNvSpPr txBox="1"/>
          <p:nvPr>
            <p:ph idx="1" type="body"/>
          </p:nvPr>
        </p:nvSpPr>
        <p:spPr>
          <a:xfrm>
            <a:off x="105800" y="656400"/>
            <a:ext cx="11980500" cy="6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NIH “Writing a Data Management &amp; Sharing Plan”: </a:t>
            </a:r>
            <a:r>
              <a:rPr lang="en" sz="2667" u="sng">
                <a:solidFill>
                  <a:schemeClr val="hlink"/>
                </a:solidFill>
                <a:hlinkClick r:id="rId3"/>
              </a:rPr>
              <a:t>https://sharing.nih.gov/data-management-and-sharing-policy/planning-and-budgeting-for-data-management-and-sharing/writing-a-data-management-and-sharing-plan</a:t>
            </a:r>
            <a:endParaRPr sz="2667"/>
          </a:p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FaceBase “Key Concepts for Contributors”: </a:t>
            </a:r>
            <a:r>
              <a:rPr lang="en" sz="2667" u="sng">
                <a:solidFill>
                  <a:schemeClr val="hlink"/>
                </a:solidFill>
                <a:hlinkClick r:id="rId4"/>
              </a:rPr>
              <a:t>https://docs.facebase.org/docs/Data-Submission-Key-Concepts/</a:t>
            </a:r>
            <a:endParaRPr sz="2667"/>
          </a:p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“Writing a DMS Plan for FaceBase”: </a:t>
            </a:r>
            <a:r>
              <a:rPr lang="en" sz="2667" u="sng">
                <a:solidFill>
                  <a:schemeClr val="hlink"/>
                </a:solidFill>
                <a:hlinkClick r:id="rId5"/>
              </a:rPr>
              <a:t>https://www.facebase.org/contributing/dms/</a:t>
            </a:r>
            <a:endParaRPr sz="2667"/>
          </a:p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FaceBase monthly office hours</a:t>
            </a:r>
            <a:endParaRPr/>
          </a:p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hlink"/>
              </a:buClr>
              <a:buSzPts val="2300"/>
              <a:buChar char="●"/>
            </a:pPr>
            <a:r>
              <a:rPr lang="en" sz="2667" u="sng">
                <a:solidFill>
                  <a:schemeClr val="hlink"/>
                </a:solidFill>
                <a:hlinkClick r:id="rId6"/>
              </a:rPr>
              <a:t>help@facebase.org</a:t>
            </a:r>
            <a:endParaRPr sz="2667" u="sng">
              <a:solidFill>
                <a:schemeClr val="hlink"/>
              </a:solidFill>
            </a:endParaRPr>
          </a:p>
          <a:p>
            <a:pPr indent="-457189" lvl="0" marL="457189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Contact us at any point in this process, but please fill out our “Request to Submit Your Data to FaceBase” form once you’re funded! </a:t>
            </a:r>
            <a:endParaRPr sz="2667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/>
          <p:nvPr/>
        </p:nvSpPr>
        <p:spPr>
          <a:xfrm rot="10800000">
            <a:off x="1" y="0"/>
            <a:ext cx="3190876" cy="6858000"/>
          </a:xfrm>
          <a:prstGeom prst="rect">
            <a:avLst/>
          </a:prstGeom>
          <a:solidFill>
            <a:srgbClr val="00306A"/>
          </a:solidFill>
          <a:ln cap="flat" cmpd="sng" w="12700">
            <a:solidFill>
              <a:srgbClr val="A6490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>
            <p:ph type="title"/>
          </p:nvPr>
        </p:nvSpPr>
        <p:spPr>
          <a:xfrm>
            <a:off x="-22056" y="2645783"/>
            <a:ext cx="3190875" cy="9473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Play"/>
              <a:buNone/>
            </a:pPr>
            <a:r>
              <a:rPr b="1" lang="en" sz="3466">
                <a:solidFill>
                  <a:schemeClr val="lt1"/>
                </a:solidFill>
              </a:rPr>
              <a:t>Elements of a </a:t>
            </a:r>
            <a:br>
              <a:rPr b="1" lang="en" sz="3466">
                <a:solidFill>
                  <a:schemeClr val="lt1"/>
                </a:solidFill>
              </a:rPr>
            </a:br>
            <a:r>
              <a:rPr b="1" lang="en" sz="3466">
                <a:solidFill>
                  <a:schemeClr val="lt1"/>
                </a:solidFill>
              </a:rPr>
              <a:t>DMS Plan</a:t>
            </a:r>
            <a:endParaRPr/>
          </a:p>
        </p:txBody>
      </p:sp>
      <p:grpSp>
        <p:nvGrpSpPr>
          <p:cNvPr id="116" name="Google Shape;116;p3"/>
          <p:cNvGrpSpPr/>
          <p:nvPr/>
        </p:nvGrpSpPr>
        <p:grpSpPr>
          <a:xfrm>
            <a:off x="3644763" y="157750"/>
            <a:ext cx="8242635" cy="5918569"/>
            <a:chOff x="0" y="2"/>
            <a:chExt cx="8242634" cy="5918569"/>
          </a:xfrm>
        </p:grpSpPr>
        <p:sp>
          <p:nvSpPr>
            <p:cNvPr id="117" name="Google Shape;117;p3"/>
            <p:cNvSpPr/>
            <p:nvPr/>
          </p:nvSpPr>
          <p:spPr>
            <a:xfrm>
              <a:off x="0" y="2"/>
              <a:ext cx="8242634" cy="815691"/>
            </a:xfrm>
            <a:prstGeom prst="roundRect">
              <a:avLst>
                <a:gd fmla="val 10000" name="adj"/>
              </a:avLst>
            </a:prstGeom>
            <a:solidFill>
              <a:srgbClr val="CAE0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246746" y="188337"/>
              <a:ext cx="448630" cy="44863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942124" y="4806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942124" y="4806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 Type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651309" y="4806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4651309" y="4806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Identifying data to be preserved and shared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0" y="1024421"/>
              <a:ext cx="8242634" cy="815691"/>
            </a:xfrm>
            <a:prstGeom prst="roundRect">
              <a:avLst>
                <a:gd fmla="val 10000" name="adj"/>
              </a:avLst>
            </a:prstGeom>
            <a:solidFill>
              <a:srgbClr val="CAE0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246746" y="1207952"/>
              <a:ext cx="448630" cy="44863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942124" y="1024421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942124" y="1024421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Related tools, software &amp; code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651309" y="1024421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4651309" y="1024421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Tools and software needed to access and manipulate data. If needed specify how they can be accessed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0" y="2044036"/>
              <a:ext cx="8242634" cy="815691"/>
            </a:xfrm>
            <a:prstGeom prst="roundRect">
              <a:avLst>
                <a:gd fmla="val 10000" name="adj"/>
              </a:avLst>
            </a:prstGeom>
            <a:solidFill>
              <a:srgbClr val="CAE0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46746" y="2227566"/>
              <a:ext cx="448630" cy="44863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942124" y="2044036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942124" y="2044036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Standards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651309" y="2044036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4651309" y="2044036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Standards to be applied to scientific data and metadata 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0" y="3053756"/>
              <a:ext cx="8242634" cy="815691"/>
            </a:xfrm>
            <a:prstGeom prst="roundRect">
              <a:avLst>
                <a:gd fmla="val 10000" name="adj"/>
              </a:avLst>
            </a:prstGeom>
            <a:solidFill>
              <a:srgbClr val="CAE0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46746" y="3247181"/>
              <a:ext cx="448630" cy="44863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942124" y="3063650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 txBox="1"/>
            <p:nvPr/>
          </p:nvSpPr>
          <p:spPr>
            <a:xfrm>
              <a:off x="942124" y="3063650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 preservation, access &amp; timelines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4651309" y="3063650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 txBox="1"/>
            <p:nvPr/>
          </p:nvSpPr>
          <p:spPr>
            <a:xfrm>
              <a:off x="4651309" y="3063650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Repository to be used, persistent unique identifier, and when/ how long data will be available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0" y="4083265"/>
              <a:ext cx="8242634" cy="815691"/>
            </a:xfrm>
            <a:prstGeom prst="roundRect">
              <a:avLst>
                <a:gd fmla="val 10000" name="adj"/>
              </a:avLst>
            </a:prstGeom>
            <a:solidFill>
              <a:srgbClr val="CAE0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246746" y="4266796"/>
              <a:ext cx="448630" cy="44863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942124" y="4083265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 txBox="1"/>
            <p:nvPr/>
          </p:nvSpPr>
          <p:spPr>
            <a:xfrm>
              <a:off x="942124" y="4083265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Access, distribution, reuse consideration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651309" y="4083265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3"/>
            <p:cNvSpPr txBox="1"/>
            <p:nvPr/>
          </p:nvSpPr>
          <p:spPr>
            <a:xfrm>
              <a:off x="4651309" y="4083265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Description of factors for data access, distribution, or reuse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0" y="5102880"/>
              <a:ext cx="8242634" cy="815691"/>
            </a:xfrm>
            <a:prstGeom prst="roundRect">
              <a:avLst>
                <a:gd fmla="val 10000" name="adj"/>
              </a:avLst>
            </a:prstGeom>
            <a:solidFill>
              <a:srgbClr val="CAE0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246746" y="5286411"/>
              <a:ext cx="448630" cy="448630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942124" y="5102880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3"/>
            <p:cNvSpPr txBox="1"/>
            <p:nvPr/>
          </p:nvSpPr>
          <p:spPr>
            <a:xfrm>
              <a:off x="942124" y="5102880"/>
              <a:ext cx="3709185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Oversight of data management and sharing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4651309" y="5102880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3"/>
            <p:cNvSpPr txBox="1"/>
            <p:nvPr/>
          </p:nvSpPr>
          <p:spPr>
            <a:xfrm>
              <a:off x="4651309" y="5102880"/>
              <a:ext cx="3590403" cy="815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6325" lIns="86325" spcFirstLastPara="1" rIns="86325" wrap="square" tIns="863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Plan compliance will be monitored/ managed and by whom</a:t>
              </a:r>
              <a:endParaRPr sz="14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3" name="Google Shape;153;p3"/>
          <p:cNvSpPr txBox="1"/>
          <p:nvPr/>
        </p:nvSpPr>
        <p:spPr>
          <a:xfrm>
            <a:off x="3946868" y="6398700"/>
            <a:ext cx="7245600" cy="37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67">
                <a:solidFill>
                  <a:srgbClr val="262F5F"/>
                </a:solidFill>
                <a:latin typeface="Calibri"/>
                <a:ea typeface="Calibri"/>
                <a:cs typeface="Calibri"/>
                <a:sym typeface="Calibri"/>
              </a:rPr>
              <a:t>See NOT-OD-21-014 for more information (slide courtesy of Alicia Chou)</a:t>
            </a:r>
            <a:endParaRPr sz="14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 txBox="1"/>
          <p:nvPr>
            <p:ph idx="12" type="sldNum"/>
          </p:nvPr>
        </p:nvSpPr>
        <p:spPr>
          <a:xfrm>
            <a:off x="10671179" y="6180702"/>
            <a:ext cx="6826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467900" y="1100433"/>
            <a:ext cx="8904800" cy="5012000"/>
          </a:xfrm>
          <a:prstGeom prst="triangle">
            <a:avLst>
              <a:gd fmla="val 50000" name="adj"/>
            </a:avLst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3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5016567" y="1100433"/>
            <a:ext cx="1831200" cy="1048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3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2133"/>
              <a:t>Planning for Data Management and Sharing</a:t>
            </a:r>
            <a:endParaRPr sz="2133"/>
          </a:p>
        </p:txBody>
      </p:sp>
      <p:sp>
        <p:nvSpPr>
          <p:cNvPr id="162" name="Google Shape;162;p4"/>
          <p:cNvSpPr txBox="1"/>
          <p:nvPr/>
        </p:nvSpPr>
        <p:spPr>
          <a:xfrm>
            <a:off x="5267567" y="1328034"/>
            <a:ext cx="1329200" cy="90264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 DMS plan</a:t>
            </a:r>
            <a:endParaRPr sz="213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4"/>
          <p:cNvSpPr txBox="1"/>
          <p:nvPr/>
        </p:nvSpPr>
        <p:spPr>
          <a:xfrm>
            <a:off x="3567833" y="3854885"/>
            <a:ext cx="1581600" cy="1230874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data types and formats</a:t>
            </a: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 txBox="1"/>
          <p:nvPr/>
        </p:nvSpPr>
        <p:spPr>
          <a:xfrm>
            <a:off x="4594167" y="3034101"/>
            <a:ext cx="1581600" cy="90264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Estimate data size</a:t>
            </a: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7385033" y="4866901"/>
            <a:ext cx="1581600" cy="1230874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Decide on metadata types</a:t>
            </a: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 txBox="1"/>
          <p:nvPr/>
        </p:nvSpPr>
        <p:spPr>
          <a:xfrm>
            <a:off x="6095999" y="3189767"/>
            <a:ext cx="2179700" cy="1559104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Align metadata terms with FaceBase ontologies</a:t>
            </a: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3883000" y="5134301"/>
            <a:ext cx="2844400" cy="90264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3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out pre-upload operational procedures</a:t>
            </a:r>
            <a:endParaRPr sz="213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Data Management Considerations</a:t>
            </a:r>
            <a:endParaRPr/>
          </a:p>
        </p:txBody>
      </p:sp>
      <p:sp>
        <p:nvSpPr>
          <p:cNvPr id="173" name="Google Shape;173;p5"/>
          <p:cNvSpPr txBox="1"/>
          <p:nvPr>
            <p:ph idx="1" type="body"/>
          </p:nvPr>
        </p:nvSpPr>
        <p:spPr>
          <a:xfrm>
            <a:off x="417000" y="8595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91054" lvl="0" marL="609585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933"/>
              <a:t>When, and how often, will you upload your data?</a:t>
            </a:r>
            <a:endParaRPr sz="2933"/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encourage uploads early and often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But you’ll need to have collected some data before it’s approved for FaceBase</a:t>
            </a:r>
            <a:endParaRPr sz="2933">
              <a:latin typeface="Calibri"/>
              <a:ea typeface="Calibri"/>
              <a:cs typeface="Calibri"/>
              <a:sym typeface="Calibri"/>
            </a:endParaRPr>
          </a:p>
          <a:p>
            <a:pPr indent="-491054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933"/>
              <a:t>How will you manage your data before it’s uploaded?</a:t>
            </a:r>
            <a:endParaRPr sz="2400"/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How will you organize your data and metadata before you upload?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 you have space for it?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 you have security and backup policies in place?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91054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933"/>
              <a:t>Will you need to do any preprocessing?</a:t>
            </a:r>
            <a:endParaRPr sz="2933"/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Does this involve tools you’ll develop yourself?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57188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If so, will you make it available on an open-source repository like github?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 sz="2933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FaceBase-Specific Considerations</a:t>
            </a:r>
            <a:endParaRPr/>
          </a:p>
        </p:txBody>
      </p:sp>
      <p:sp>
        <p:nvSpPr>
          <p:cNvPr id="179" name="Google Shape;179;p6"/>
          <p:cNvSpPr txBox="1"/>
          <p:nvPr>
            <p:ph idx="1" type="body"/>
          </p:nvPr>
        </p:nvSpPr>
        <p:spPr>
          <a:xfrm>
            <a:off x="423500" y="912819"/>
            <a:ext cx="11358000" cy="554519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10063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/>
              <a:t>The FaceBase repository currently supports certain:</a:t>
            </a:r>
            <a:endParaRPr/>
          </a:p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"/>
              <a:t>Data Types</a:t>
            </a:r>
            <a:endParaRPr/>
          </a:p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"/>
              <a:t>File Formats</a:t>
            </a:r>
            <a:endParaRPr/>
          </a:p>
          <a:p>
            <a:pPr indent="-499520" lvl="0" marL="609585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"/>
              <a:t>Metadata elements</a:t>
            </a:r>
            <a:endParaRPr/>
          </a:p>
          <a:p>
            <a:pPr indent="-465654" lvl="1" marL="1219170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"/>
              <a:t>Expressed in specific ontologies</a:t>
            </a:r>
            <a:endParaRPr/>
          </a:p>
          <a:p>
            <a:pPr indent="0" lvl="0" marL="110063" rtl="0" algn="l">
              <a:lnSpc>
                <a:spcPct val="8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/>
              <a:t>If you have data/metadata that doesn’t quite fit this model, talk to us!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Data Planning</a:t>
            </a:r>
            <a:endParaRPr/>
          </a:p>
        </p:txBody>
      </p:sp>
      <p:sp>
        <p:nvSpPr>
          <p:cNvPr id="185" name="Google Shape;185;p7"/>
          <p:cNvSpPr txBox="1"/>
          <p:nvPr>
            <p:ph idx="1" type="body"/>
          </p:nvPr>
        </p:nvSpPr>
        <p:spPr>
          <a:xfrm>
            <a:off x="417000" y="765600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99520" lvl="0" marL="609585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Choose a data repository – is FaceBase the right fit?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FaceBase mission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FaceBase data priorities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Consider some data issues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Data types and formats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Metadata types and ontologies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Pre-upload data management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Write data management plan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Some parts only you can answer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FaceBase provides some boilerplate text</a:t>
            </a:r>
            <a:endParaRPr/>
          </a:p>
          <a:p>
            <a:pPr indent="-465655" lvl="2" marL="182875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Complete answers to some questions</a:t>
            </a:r>
            <a:endParaRPr/>
          </a:p>
          <a:p>
            <a:pPr indent="-465655" lvl="2" marL="182875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Snippets that can be used in others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Data Types (Not an Exhaustive List)</a:t>
            </a:r>
            <a:endParaRPr/>
          </a:p>
        </p:txBody>
      </p:sp>
      <p:sp>
        <p:nvSpPr>
          <p:cNvPr id="191" name="Google Shape;191;p8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110063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" sz="2667"/>
              <a:t>See “Key Concepts for Data Contributors” for a full list of currently supported data and experiment types and species.</a:t>
            </a:r>
            <a:endParaRPr/>
          </a:p>
          <a:p>
            <a:pPr indent="-499520" lvl="0" marL="609585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Some currently supported data types:</a:t>
            </a:r>
            <a:endParaRPr sz="2667"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Sequencing data (and derived processed and track data)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Imaging data (2D or 3D)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Surface/Mesh data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Species: human, mouse, zebrafish, chick, xenopus</a:t>
            </a:r>
            <a:endParaRPr sz="2667"/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667"/>
              <a:t>Some experiment types</a:t>
            </a:r>
            <a:r>
              <a:rPr lang="en"/>
              <a:t>:</a:t>
            </a:r>
            <a:endParaRPr/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Tomography/MRI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Gene Expression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Epigenetics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  <a:p>
            <a:pPr indent="-465654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2133">
                <a:latin typeface="Calibri"/>
                <a:ea typeface="Calibri"/>
                <a:cs typeface="Calibri"/>
                <a:sym typeface="Calibri"/>
              </a:rPr>
              <a:t>Microscopy</a:t>
            </a:r>
            <a:endParaRPr sz="2133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"/>
          <p:cNvSpPr txBox="1"/>
          <p:nvPr>
            <p:ph type="title"/>
          </p:nvPr>
        </p:nvSpPr>
        <p:spPr>
          <a:xfrm>
            <a:off x="0" y="0"/>
            <a:ext cx="121920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Data Formats</a:t>
            </a:r>
            <a:endParaRPr/>
          </a:p>
        </p:txBody>
      </p:sp>
      <p:sp>
        <p:nvSpPr>
          <p:cNvPr id="197" name="Google Shape;197;p9"/>
          <p:cNvSpPr txBox="1"/>
          <p:nvPr>
            <p:ph idx="1" type="body"/>
          </p:nvPr>
        </p:nvSpPr>
        <p:spPr>
          <a:xfrm>
            <a:off x="423500" y="912817"/>
            <a:ext cx="11358000" cy="55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499520" lvl="0" marL="609585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Some Supported Data Formats:</a:t>
            </a:r>
            <a:endParaRPr/>
          </a:p>
          <a:p>
            <a:pPr indent="-499520" lvl="1" marL="121917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Sequencing Data:</a:t>
            </a:r>
            <a:endParaRPr/>
          </a:p>
          <a:p>
            <a:pPr indent="-465655" lvl="2" marL="182875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Raw: fastq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5" lvl="2" marL="182875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Processed: fastqc, count, tpm, fpkm, bam, bai, and measures in tsv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465655" lvl="2" marL="182875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Track Data: BED (.bed), bigBed (.bb), and bigWig (.bw)</a:t>
            </a:r>
            <a:endParaRPr/>
          </a:p>
          <a:p>
            <a:pPr indent="-499520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Imaging Data: TIFF, OME-TIFF, NIfTI</a:t>
            </a:r>
            <a:endParaRPr/>
          </a:p>
          <a:p>
            <a:pPr indent="-499520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Surface Model / Mesh Data: Wavefront OBJ</a:t>
            </a:r>
            <a:endParaRPr/>
          </a:p>
          <a:p>
            <a:pPr indent="-499520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Considerations for new formats:</a:t>
            </a:r>
            <a:endParaRPr/>
          </a:p>
          <a:p>
            <a:pPr indent="-499520" lvl="1" marL="121917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Is the format “open” (via standards or de facto openness)?</a:t>
            </a:r>
            <a:endParaRPr/>
          </a:p>
          <a:p>
            <a:pPr indent="-499520" lvl="1" marL="121917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/>
              <a:t>Are free or widely used tools available?</a:t>
            </a:r>
            <a:endParaRPr/>
          </a:p>
          <a:p>
            <a:pPr indent="-304791" lvl="0" marL="60958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2024-08-27T00:41:24Z</dcterms:created>
  <dc:creator>Laura J. Pearlman</dc:creator>
</cp:coreProperties>
</file>