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5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B2DA09-291A-4CD7-B58C-1F3B32FE598C}">
  <a:tblStyle styleId="{36B2DA09-291A-4CD7-B58C-1F3B32FE598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6"/>
  </p:normalViewPr>
  <p:slideViewPr>
    <p:cSldViewPr snapToGrid="0">
      <p:cViewPr varScale="1">
        <p:scale>
          <a:sx n="144" d="100"/>
          <a:sy n="144" d="100"/>
        </p:scale>
        <p:origin x="72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Calibri" panose="020F0502020204030204" pitchFamily="34" charset="0"/>
        <a:ea typeface="Calibri" panose="020F0502020204030204" pitchFamily="34" charset="0"/>
        <a:cs typeface="Calibri" panose="020F0502020204030204" pitchFamily="34" charset="0"/>
        <a:sym typeface="Arial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518dbfc58e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518dbfc58e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518dbfc58e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518dbfc58e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518dbfc58e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518dbfc58e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518dbfc58e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518dbfc58e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518dbfc58e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518dbfc58e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518dbfc58e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518dbfc58e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65d2a88fa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7" name="Google Shape;147;g165d2a88f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518dbfc58e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518dbfc58e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50add81e5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50add81e5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518dbfc58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518dbfc58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518dbfc58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518dbfc58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50add81e5d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50add81e5d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518dbfc58e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518dbfc58e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50add81e5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50add81e5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50add81e5d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50add81e5d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None/>
              <a:defRPr sz="5500" b="0" i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Roboto"/>
              <a:buNone/>
              <a:defRPr sz="6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Roboto"/>
              <a:buNone/>
              <a:defRPr sz="6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Roboto"/>
              <a:buNone/>
              <a:defRPr sz="6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Roboto"/>
              <a:buNone/>
              <a:defRPr sz="6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Roboto"/>
              <a:buNone/>
              <a:defRPr sz="6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Roboto"/>
              <a:buNone/>
              <a:defRPr sz="6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Roboto"/>
              <a:buNone/>
              <a:defRPr sz="6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Roboto"/>
              <a:buNone/>
              <a:defRPr sz="60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434343"/>
              </a:buClr>
              <a:buSzPts val="1700"/>
              <a:buFont typeface="Roboto Medium"/>
              <a:buNone/>
              <a:defRPr sz="1700" b="0" i="0">
                <a:solidFill>
                  <a:srgbClr val="43434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Roboto Medium"/>
              </a:defRPr>
            </a:lvl1pPr>
            <a:lvl2pPr lvl="1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 dirty="0"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317625" y="684613"/>
            <a:ext cx="8518500" cy="41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746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 dirty="0"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4650" y="0"/>
            <a:ext cx="9144000" cy="5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741150"/>
            <a:ext cx="3999900" cy="4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400"/>
              <a:buChar char="●"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741150"/>
            <a:ext cx="3999900" cy="4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400"/>
              <a:buChar char="●"/>
              <a:defRPr sz="1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4650" y="0"/>
            <a:ext cx="9144000" cy="5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 dirty="0"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 dirty="0"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 dirty="0"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746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 dirty="0"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4937375"/>
            <a:ext cx="9153300" cy="206100"/>
          </a:xfrm>
          <a:prstGeom prst="rect">
            <a:avLst/>
          </a:prstGeom>
          <a:solidFill>
            <a:srgbClr val="FCC2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650" y="0"/>
            <a:ext cx="9144000" cy="5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3300"/>
              <a:buFont typeface="Helvetica Neue"/>
              <a:buNone/>
              <a:defRPr sz="3300" b="1" i="0" u="none" strike="noStrike" cap="none">
                <a:solidFill>
                  <a:srgbClr val="99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1700" y="750775"/>
            <a:ext cx="8520600" cy="40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746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2300"/>
              <a:buFont typeface="Roboto"/>
              <a:buChar char="●"/>
              <a:defRPr sz="23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92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○"/>
              <a:defRPr sz="19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492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■"/>
              <a:defRPr sz="19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92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●"/>
              <a:defRPr sz="19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92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○"/>
              <a:defRPr sz="19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92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■"/>
              <a:defRPr sz="19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92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●"/>
              <a:defRPr sz="19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92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○"/>
              <a:defRPr sz="19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925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Roboto"/>
              <a:buChar char="■"/>
              <a:defRPr sz="19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519308" y="48436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1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pic>
        <p:nvPicPr>
          <p:cNvPr id="10" name="Google Shape;10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4921063"/>
            <a:ext cx="1529608" cy="2387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haring.nih.gov/data-management-and-sharing-policy/planning-and-budgeting-for-data-management-and-sharing/writing-a-data-management-and-sharing-plan#data-management-and-sharing-plan-format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elp@facebase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haring.nih.gov/data-management-and-sharing-policy/planning-and-budgeting-for-data-management-and-sharing/writing-a-data-management-and-sharing-plan#data-management-and-sharing-plan-forma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</a:pPr>
            <a:r>
              <a:rPr lang="en" b="1" dirty="0">
                <a:latin typeface="Calibri" panose="020F0502020204030204" pitchFamily="34" charset="0"/>
                <a:cs typeface="Calibri" panose="020F0502020204030204" pitchFamily="34" charset="0"/>
              </a:rPr>
              <a:t>How </a:t>
            </a:r>
            <a:r>
              <a:rPr lang="en" b="1" dirty="0" err="1">
                <a:latin typeface="Calibri" panose="020F0502020204030204" pitchFamily="34" charset="0"/>
                <a:cs typeface="Calibri" panose="020F0502020204030204" pitchFamily="34" charset="0"/>
              </a:rPr>
              <a:t>FaceBase</a:t>
            </a:r>
            <a:r>
              <a:rPr lang="en" b="1" dirty="0">
                <a:latin typeface="Calibri" panose="020F0502020204030204" pitchFamily="34" charset="0"/>
                <a:cs typeface="Calibri" panose="020F0502020204030204" pitchFamily="34" charset="0"/>
              </a:rPr>
              <a:t> Can Help with Data Management and Sharing Plans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Google Shape;53;p12">
            <a:extLst>
              <a:ext uri="{FF2B5EF4-FFF2-40B4-BE49-F238E27FC236}">
                <a16:creationId xmlns:a16="http://schemas.microsoft.com/office/drawing/2014/main" id="{DFC8E34A-4DF2-F040-8C14-02E4AEECF66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1231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-US" sz="2000" dirty="0"/>
              <a:t>Laura Pearlman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-US" sz="2000" dirty="0"/>
              <a:t>University of Southern California, Information Sciences Institute</a:t>
            </a:r>
          </a:p>
          <a:p>
            <a:pPr marL="0" indent="0">
              <a:spcBef>
                <a:spcPts val="0"/>
              </a:spcBef>
            </a:pPr>
            <a:r>
              <a:rPr lang="en-US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FaceBase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Community Forum, June 13, 2023</a:t>
            </a:r>
            <a:endParaRPr lang="en-US" sz="2000" dirty="0">
              <a:effectLst/>
            </a:endParaRPr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700"/>
              <a:buNone/>
            </a:pPr>
            <a:endParaRPr lang="en-US" dirty="0"/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700"/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DMS Plan - Element 1: Data Type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4" name="Google Shape;114;p21"/>
          <p:cNvGraphicFramePr/>
          <p:nvPr>
            <p:extLst>
              <p:ext uri="{D42A27DB-BD31-4B8C-83A1-F6EECF244321}">
                <p14:modId xmlns:p14="http://schemas.microsoft.com/office/powerpoint/2010/main" val="872530685"/>
              </p:ext>
            </p:extLst>
          </p:nvPr>
        </p:nvGraphicFramePr>
        <p:xfrm>
          <a:off x="563750" y="802975"/>
          <a:ext cx="7239000" cy="3858648"/>
        </p:xfrm>
        <a:graphic>
          <a:graphicData uri="http://schemas.openxmlformats.org/drawingml/2006/table">
            <a:tbl>
              <a:tblPr>
                <a:noFill/>
                <a:tableStyleId>{36B2DA09-291A-4CD7-B58C-1F3B32FE598C}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Question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Contributor activity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provides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Types and amount of data to be generated</a:t>
                      </a:r>
                      <a:endParaRPr sz="1600" b="1" i="0" dirty="0">
                        <a:solidFill>
                          <a:schemeClr val="dk2"/>
                        </a:solidFill>
                        <a:latin typeface="Calibri" panose="020F0502020204030204" pitchFamily="34" charset="0"/>
                        <a:ea typeface="Roboto"/>
                        <a:cs typeface="Calibri" panose="020F0502020204030204" pitchFamily="34" charset="0"/>
                        <a:sym typeface="Robot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Provides entire answer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Types and amount of data to be shared (and rationale)</a:t>
                      </a:r>
                      <a:endParaRPr sz="1600" b="1" i="0" dirty="0">
                        <a:solidFill>
                          <a:schemeClr val="dk2"/>
                        </a:solidFill>
                        <a:latin typeface="Calibri" panose="020F0502020204030204" pitchFamily="34" charset="0"/>
                        <a:ea typeface="Roboto"/>
                        <a:cs typeface="Calibri" panose="020F0502020204030204" pitchFamily="34" charset="0"/>
                        <a:sym typeface="Robot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Provides bulk of answer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Some boilerplate text about sharing of public and protected human data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Metadata, other relevant data, and associated documentation</a:t>
                      </a:r>
                      <a:endParaRPr sz="1600" b="1" i="0" dirty="0">
                        <a:solidFill>
                          <a:schemeClr val="dk2"/>
                        </a:solidFill>
                        <a:latin typeface="Calibri" panose="020F0502020204030204" pitchFamily="34" charset="0"/>
                        <a:ea typeface="Roboto"/>
                        <a:cs typeface="Calibri" panose="020F0502020204030204" pitchFamily="34" charset="0"/>
                        <a:sym typeface="Robot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Writes answer using </a:t>
                      </a:r>
                      <a:r>
                        <a:rPr lang="en" sz="1600" b="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-provided text snippets based on their data and metadata.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Boilerplate text snippets about required and optional metadata.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DMS Plan - Element 2: Related Tools, Software and/or Code: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20" name="Google Shape;120;p22"/>
          <p:cNvGraphicFramePr/>
          <p:nvPr>
            <p:extLst>
              <p:ext uri="{D42A27DB-BD31-4B8C-83A1-F6EECF244321}">
                <p14:modId xmlns:p14="http://schemas.microsoft.com/office/powerpoint/2010/main" val="4233339124"/>
              </p:ext>
            </p:extLst>
          </p:nvPr>
        </p:nvGraphicFramePr>
        <p:xfrm>
          <a:off x="603625" y="1707815"/>
          <a:ext cx="7239000" cy="2505396"/>
        </p:xfrm>
        <a:graphic>
          <a:graphicData uri="http://schemas.openxmlformats.org/drawingml/2006/table">
            <a:tbl>
              <a:tblPr>
                <a:noFill/>
                <a:tableStyleId>{36B2DA09-291A-4CD7-B58C-1F3B32FE598C}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Question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Contributor activity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provides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Specialized tools, software, and/or code needed to access or manipulate shared scientific data, and how they can be accessed.</a:t>
                      </a:r>
                      <a:endParaRPr sz="1600" b="1" i="0" dirty="0">
                        <a:solidFill>
                          <a:schemeClr val="dk2"/>
                        </a:solidFill>
                        <a:latin typeface="Calibri" panose="020F0502020204030204" pitchFamily="34" charset="0"/>
                        <a:ea typeface="Roboto"/>
                        <a:cs typeface="Calibri" panose="020F0502020204030204" pitchFamily="34" charset="0"/>
                        <a:sym typeface="Robot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Provides bulk of answer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Boilerplate text about </a:t>
                      </a:r>
                      <a:r>
                        <a:rPr lang="en" b="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tools for visualizing and annotating various types of data, which the contributor can include if relevant.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DMS Plan - Element 3: Standards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26" name="Google Shape;126;p23"/>
          <p:cNvGraphicFramePr/>
          <p:nvPr>
            <p:extLst>
              <p:ext uri="{D42A27DB-BD31-4B8C-83A1-F6EECF244321}">
                <p14:modId xmlns:p14="http://schemas.microsoft.com/office/powerpoint/2010/main" val="2383109519"/>
              </p:ext>
            </p:extLst>
          </p:nvPr>
        </p:nvGraphicFramePr>
        <p:xfrm>
          <a:off x="563750" y="802975"/>
          <a:ext cx="7239000" cy="3066228"/>
        </p:xfrm>
        <a:graphic>
          <a:graphicData uri="http://schemas.openxmlformats.org/drawingml/2006/table">
            <a:tbl>
              <a:tblPr>
                <a:noFill/>
                <a:tableStyleId>{36B2DA09-291A-4CD7-B58C-1F3B32FE598C}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Question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Contributor activity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provides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State what common data standards will be applied to the scientific data and associated metadata to enable interoperability of datasets and resources, and how these data standards will be applied</a:t>
                      </a:r>
                      <a:endParaRPr sz="1600" b="1" i="0" dirty="0">
                        <a:solidFill>
                          <a:schemeClr val="dk2"/>
                        </a:solidFill>
                        <a:latin typeface="Calibri" panose="020F0502020204030204" pitchFamily="34" charset="0"/>
                        <a:ea typeface="Roboto"/>
                        <a:cs typeface="Calibri" panose="020F0502020204030204" pitchFamily="34" charset="0"/>
                        <a:sym typeface="Robot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Constructs answer from text snippets for all relevant metadata types.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Text snippets for the standards that </a:t>
                      </a:r>
                      <a:r>
                        <a:rPr lang="en" b="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supports.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DMS Plan - Element 4: Data Preservation, Access, and Associated Timelines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32" name="Google Shape;132;p24"/>
          <p:cNvGraphicFramePr/>
          <p:nvPr>
            <p:extLst>
              <p:ext uri="{D42A27DB-BD31-4B8C-83A1-F6EECF244321}">
                <p14:modId xmlns:p14="http://schemas.microsoft.com/office/powerpoint/2010/main" val="3417903253"/>
              </p:ext>
            </p:extLst>
          </p:nvPr>
        </p:nvGraphicFramePr>
        <p:xfrm>
          <a:off x="603625" y="1191725"/>
          <a:ext cx="7239000" cy="3600076"/>
        </p:xfrm>
        <a:graphic>
          <a:graphicData uri="http://schemas.openxmlformats.org/drawingml/2006/table">
            <a:tbl>
              <a:tblPr>
                <a:noFill/>
                <a:tableStyleId>{36B2DA09-291A-4CD7-B58C-1F3B32FE598C}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Question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Contributor activity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provides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Repository where data and metadata will be archived</a:t>
                      </a: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" sz="1600" b="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www.facebase.org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How scientific data will be findable and identifiable</a:t>
                      </a: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Text about persistent record IDs generated by </a:t>
                      </a:r>
                      <a:r>
                        <a:rPr lang="en" sz="1600" b="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and optional </a:t>
                      </a:r>
                      <a:r>
                        <a:rPr lang="en" sz="1600" b="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DataCite</a:t>
                      </a: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DOIs.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When and how long the data will be made available.</a:t>
                      </a: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“When” - either after curation or after publication.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“How long” text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DMS Plan - Element 5: Access, Distribution, or Reuse Considerations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38" name="Google Shape;138;p25"/>
          <p:cNvGraphicFramePr/>
          <p:nvPr>
            <p:extLst>
              <p:ext uri="{D42A27DB-BD31-4B8C-83A1-F6EECF244321}">
                <p14:modId xmlns:p14="http://schemas.microsoft.com/office/powerpoint/2010/main" val="2022210400"/>
              </p:ext>
            </p:extLst>
          </p:nvPr>
        </p:nvGraphicFramePr>
        <p:xfrm>
          <a:off x="313550" y="1173113"/>
          <a:ext cx="7947750" cy="3970375"/>
        </p:xfrm>
        <a:graphic>
          <a:graphicData uri="http://schemas.openxmlformats.org/drawingml/2006/table">
            <a:tbl>
              <a:tblPr>
                <a:noFill/>
                <a:tableStyleId>{36B2DA09-291A-4CD7-B58C-1F3B32FE598C}</a:tableStyleId>
              </a:tblPr>
              <a:tblGrid>
                <a:gridCol w="2995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9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88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Question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Contributor activity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provides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4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Factors affecting subsequent access, distribution, or reuse of scientific data</a:t>
                      </a: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Provides entire answer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6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Whether access to scientific data will be controlled</a:t>
                      </a: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Provides bulk of answer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Some text about sharing of public and protected human data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4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Protections for privacy, rights, and confidentiality of human research participants</a:t>
                      </a:r>
                      <a:endParaRPr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Provides entire answer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DMS Plan - Element 6: Oversight of Data Management and Sharing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44" name="Google Shape;144;p26"/>
          <p:cNvGraphicFramePr/>
          <p:nvPr>
            <p:extLst>
              <p:ext uri="{D42A27DB-BD31-4B8C-83A1-F6EECF244321}">
                <p14:modId xmlns:p14="http://schemas.microsoft.com/office/powerpoint/2010/main" val="3866208300"/>
              </p:ext>
            </p:extLst>
          </p:nvPr>
        </p:nvGraphicFramePr>
        <p:xfrm>
          <a:off x="573725" y="1361200"/>
          <a:ext cx="7239000" cy="2785812"/>
        </p:xfrm>
        <a:graphic>
          <a:graphicData uri="http://schemas.openxmlformats.org/drawingml/2006/table">
            <a:tbl>
              <a:tblPr>
                <a:noFill/>
                <a:tableStyleId>{36B2DA09-291A-4CD7-B58C-1F3B32FE598C}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Question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Contributor activity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sz="1600" b="1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provides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i="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  <a:ea typeface="Roboto"/>
                          <a:cs typeface="Calibri" panose="020F0502020204030204" pitchFamily="34" charset="0"/>
                          <a:sym typeface="Roboto"/>
                        </a:rPr>
                        <a:t>Describe how compliance with this Plan will be monitored and managed, frequency of oversight, and by whom at your institution (e.g., titles, roles).</a:t>
                      </a:r>
                      <a:endParaRPr sz="1600" b="1" i="0" dirty="0">
                        <a:solidFill>
                          <a:schemeClr val="dk2"/>
                        </a:solidFill>
                        <a:latin typeface="Calibri" panose="020F0502020204030204" pitchFamily="34" charset="0"/>
                        <a:ea typeface="Roboto"/>
                        <a:cs typeface="Calibri" panose="020F0502020204030204" pitchFamily="34" charset="0"/>
                        <a:sym typeface="Robot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Provides text specific to their project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Partial (</a:t>
                      </a:r>
                      <a:r>
                        <a:rPr lang="en" b="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FaceBase</a:t>
                      </a:r>
                      <a:r>
                        <a:rPr lang="en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-specific) text.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</a:pPr>
            <a:r>
              <a:rPr lang="en" dirty="0"/>
              <a:t>Further Resources</a:t>
            </a:r>
            <a:endParaRPr dirty="0"/>
          </a:p>
        </p:txBody>
      </p:sp>
      <p:sp>
        <p:nvSpPr>
          <p:cNvPr id="150" name="Google Shape;150;p27"/>
          <p:cNvSpPr txBox="1">
            <a:spLocks noGrp="1"/>
          </p:cNvSpPr>
          <p:nvPr>
            <p:ph type="body" idx="1"/>
          </p:nvPr>
        </p:nvSpPr>
        <p:spPr>
          <a:xfrm>
            <a:off x="317625" y="684613"/>
            <a:ext cx="8518500" cy="41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dirty="0"/>
              <a:t>NIH DMS Information</a:t>
            </a:r>
            <a:endParaRPr dirty="0"/>
          </a:p>
          <a:p>
            <a:pPr marL="457200" lvl="0" indent="-37465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en" dirty="0">
                <a:hlinkClick r:id="rId3"/>
              </a:rPr>
              <a:t>“Writing a Data Management &amp; Sharing Plan”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dirty="0" err="1"/>
              <a:t>FaceBase</a:t>
            </a:r>
            <a:r>
              <a:rPr lang="en" dirty="0"/>
              <a:t> specific information</a:t>
            </a:r>
            <a:endParaRPr dirty="0"/>
          </a:p>
          <a:p>
            <a:pPr marL="457200" lvl="0" indent="-37465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“Key Concepts for Contributors”</a:t>
            </a:r>
            <a:endParaRPr dirty="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“Writing a DMS Plan for </a:t>
            </a:r>
            <a:r>
              <a:rPr lang="en" dirty="0" err="1"/>
              <a:t>FaceBase</a:t>
            </a:r>
            <a:r>
              <a:rPr lang="en" dirty="0"/>
              <a:t>”</a:t>
            </a:r>
            <a:endParaRPr dirty="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u="sng" dirty="0">
                <a:solidFill>
                  <a:schemeClr val="hlink"/>
                </a:solidFill>
                <a:hlinkClick r:id="rId4"/>
              </a:rPr>
              <a:t>help@facebase.org</a:t>
            </a:r>
            <a:endParaRPr dirty="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dirty="0" err="1"/>
              <a:t>FaceBase</a:t>
            </a:r>
            <a:r>
              <a:rPr lang="en" dirty="0"/>
              <a:t> monthly office hours</a:t>
            </a:r>
            <a:endParaRPr dirty="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Contact us at any point in this process, but definitely let us know once you’re funded!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/>
          <p:nvPr/>
        </p:nvSpPr>
        <p:spPr>
          <a:xfrm>
            <a:off x="1100925" y="825325"/>
            <a:ext cx="6678600" cy="3759000"/>
          </a:xfrm>
          <a:prstGeom prst="triangle">
            <a:avLst>
              <a:gd name="adj" fmla="val 50000"/>
            </a:avLst>
          </a:prstGeom>
          <a:solidFill>
            <a:srgbClr val="1155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3762425" y="825325"/>
            <a:ext cx="1373400" cy="786300"/>
          </a:xfrm>
          <a:prstGeom prst="triangle">
            <a:avLst>
              <a:gd name="adj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Google Shape;60;p1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/>
              <a:t>Writing a DMS Plan</a:t>
            </a:r>
            <a:endParaRPr sz="1600" dirty="0"/>
          </a:p>
        </p:txBody>
      </p:sp>
      <p:sp>
        <p:nvSpPr>
          <p:cNvPr id="61" name="Google Shape;61;p13"/>
          <p:cNvSpPr txBox="1"/>
          <p:nvPr/>
        </p:nvSpPr>
        <p:spPr>
          <a:xfrm>
            <a:off x="3950675" y="996025"/>
            <a:ext cx="9969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Write DMS plan</a:t>
            </a:r>
            <a:endParaRPr sz="1600" dirty="0"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675875" y="2891163"/>
            <a:ext cx="11862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lt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Plan data types and formats</a:t>
            </a:r>
            <a:endParaRPr sz="1600" dirty="0">
              <a:solidFill>
                <a:schemeClr val="lt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445625" y="2275575"/>
            <a:ext cx="11862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lt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Estimate data size</a:t>
            </a:r>
            <a:endParaRPr sz="1600" dirty="0">
              <a:solidFill>
                <a:schemeClr val="lt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5538775" y="3650175"/>
            <a:ext cx="11862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lt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Decide on metadata types</a:t>
            </a:r>
            <a:endParaRPr sz="1600" dirty="0">
              <a:solidFill>
                <a:schemeClr val="lt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4571999" y="2392325"/>
            <a:ext cx="1634775" cy="1169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lt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Align metadata terms with </a:t>
            </a:r>
            <a:r>
              <a:rPr lang="en" sz="1600" dirty="0" err="1">
                <a:solidFill>
                  <a:schemeClr val="lt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FaceBase</a:t>
            </a:r>
            <a:r>
              <a:rPr lang="en" sz="1600" dirty="0">
                <a:solidFill>
                  <a:schemeClr val="lt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ontologies</a:t>
            </a:r>
            <a:endParaRPr sz="1600" dirty="0">
              <a:solidFill>
                <a:schemeClr val="lt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912250" y="3850725"/>
            <a:ext cx="21333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lt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Work out pre-upload operational procedures</a:t>
            </a:r>
            <a:endParaRPr sz="1600" dirty="0">
              <a:solidFill>
                <a:schemeClr val="lt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Data Planning</a:t>
            </a:r>
            <a:endParaRPr dirty="0"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312750" y="574200"/>
            <a:ext cx="8518500" cy="41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7465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en-US" dirty="0"/>
              <a:t>Choose a data repository – is </a:t>
            </a:r>
            <a:r>
              <a:rPr lang="en-US" dirty="0" err="1"/>
              <a:t>FaceBase</a:t>
            </a:r>
            <a:r>
              <a:rPr lang="en-US" dirty="0"/>
              <a:t> the right fit?</a:t>
            </a:r>
            <a:endParaRPr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FaceBase</a:t>
            </a: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 mission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FaceBase</a:t>
            </a: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 data priorities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Consider some data issues</a:t>
            </a:r>
            <a:endParaRPr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Data types and formats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Metadata types and ontologies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Pre-upload data management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Write data management plan</a:t>
            </a:r>
            <a:endParaRPr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Some parts only you can answer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Facebase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provides some boilerplate text</a:t>
            </a:r>
          </a:p>
          <a:p>
            <a:pPr lvl="2">
              <a:lnSpc>
                <a:spcPct val="115000"/>
              </a:lnSpc>
              <a:spcBef>
                <a:spcPts val="0"/>
              </a:spcBef>
              <a:buChar char="○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Complete answers to some questions</a:t>
            </a:r>
          </a:p>
          <a:p>
            <a:pPr lvl="2">
              <a:lnSpc>
                <a:spcPct val="115000"/>
              </a:lnSpc>
              <a:spcBef>
                <a:spcPts val="0"/>
              </a:spcBef>
              <a:buChar char="○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Snippets that can be used in others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Data Types (Not an Exhaustive List)</a:t>
            </a:r>
            <a:endParaRPr dirty="0"/>
          </a:p>
        </p:txBody>
      </p:sp>
      <p:sp>
        <p:nvSpPr>
          <p:cNvPr id="78" name="Google Shape;78;p15"/>
          <p:cNvSpPr txBox="1">
            <a:spLocks noGrp="1"/>
          </p:cNvSpPr>
          <p:nvPr>
            <p:ph type="body" idx="1"/>
          </p:nvPr>
        </p:nvSpPr>
        <p:spPr>
          <a:xfrm>
            <a:off x="317625" y="684613"/>
            <a:ext cx="8518500" cy="41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255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</a:pPr>
            <a:r>
              <a:rPr lang="en" sz="2000" dirty="0"/>
              <a:t>See “Key Concepts for Data Contributors” for a full list of currently supported data and experiment types and species.</a:t>
            </a:r>
          </a:p>
          <a:p>
            <a:pPr marL="457200" lvl="0" indent="-37465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en" sz="2000" dirty="0"/>
              <a:t>Some currently supported data types:</a:t>
            </a:r>
            <a:endParaRPr sz="2000"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600" dirty="0">
                <a:latin typeface="Calibri" panose="020F0502020204030204" pitchFamily="34" charset="0"/>
                <a:cs typeface="Calibri" panose="020F0502020204030204" pitchFamily="34" charset="0"/>
              </a:rPr>
              <a:t>Sequencing data (and derived processed and track data)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600" dirty="0">
                <a:latin typeface="Calibri" panose="020F0502020204030204" pitchFamily="34" charset="0"/>
                <a:cs typeface="Calibri" panose="020F0502020204030204" pitchFamily="34" charset="0"/>
              </a:rPr>
              <a:t>Imaging data (2D or 3D)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600" dirty="0">
                <a:latin typeface="Calibri" panose="020F0502020204030204" pitchFamily="34" charset="0"/>
                <a:cs typeface="Calibri" panose="020F0502020204030204" pitchFamily="34" charset="0"/>
              </a:rPr>
              <a:t>Surface/Mesh data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000" dirty="0"/>
              <a:t>Species: human, mouse, zebrafish, chick, xenopus</a:t>
            </a:r>
            <a:endParaRPr sz="2000" dirty="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000" dirty="0"/>
              <a:t>Some experiment types</a:t>
            </a:r>
            <a:r>
              <a:rPr lang="en" dirty="0"/>
              <a:t>:</a:t>
            </a:r>
            <a:endParaRPr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600" dirty="0">
                <a:latin typeface="Calibri" panose="020F0502020204030204" pitchFamily="34" charset="0"/>
                <a:cs typeface="Calibri" panose="020F0502020204030204" pitchFamily="34" charset="0"/>
              </a:rPr>
              <a:t>Tomography/MRI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600" dirty="0">
                <a:latin typeface="Calibri" panose="020F0502020204030204" pitchFamily="34" charset="0"/>
                <a:cs typeface="Calibri" panose="020F0502020204030204" pitchFamily="34" charset="0"/>
              </a:rPr>
              <a:t>Gene Expression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600" dirty="0">
                <a:latin typeface="Calibri" panose="020F0502020204030204" pitchFamily="34" charset="0"/>
                <a:cs typeface="Calibri" panose="020F0502020204030204" pitchFamily="34" charset="0"/>
              </a:rPr>
              <a:t>Epigenetics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600" dirty="0">
                <a:latin typeface="Calibri" panose="020F0502020204030204" pitchFamily="34" charset="0"/>
                <a:cs typeface="Calibri" panose="020F0502020204030204" pitchFamily="34" charset="0"/>
              </a:rPr>
              <a:t>Microscopy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Data Formats (Not an Exhaustive List)</a:t>
            </a:r>
            <a:endParaRPr dirty="0"/>
          </a:p>
        </p:txBody>
      </p:sp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317625" y="684613"/>
            <a:ext cx="8518500" cy="41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dirty="0" err="1"/>
              <a:t>FaceBase</a:t>
            </a:r>
            <a:r>
              <a:rPr lang="en" dirty="0"/>
              <a:t> prefers raw data in formats that:</a:t>
            </a:r>
            <a:endParaRPr dirty="0"/>
          </a:p>
          <a:p>
            <a:pPr marL="457200" lvl="0" indent="-37465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Are “open” (via standards or de facto openness)</a:t>
            </a:r>
            <a:endParaRPr dirty="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That can be used with free or widely used tools available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dirty="0"/>
              <a:t>Some examples:</a:t>
            </a:r>
            <a:endParaRPr dirty="0"/>
          </a:p>
          <a:p>
            <a:pPr marL="457200" lvl="0" indent="-37465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Sequencing Data:</a:t>
            </a:r>
            <a:endParaRPr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Raw: </a:t>
            </a: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fastq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Processed: </a:t>
            </a: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fastqc</a:t>
            </a: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, count, </a:t>
            </a: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tpm</a:t>
            </a: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fpkm</a:t>
            </a: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, bam, bai, and measures in </a:t>
            </a: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tsv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Track Data: BED (.bed), </a:t>
            </a: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bigBed</a:t>
            </a: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 (.bb), and </a:t>
            </a: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bigWig</a:t>
            </a: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 (.</a:t>
            </a: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bw</a:t>
            </a: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Imaging Data: TIFF, OME-TIFF, </a:t>
            </a:r>
            <a:r>
              <a:rPr lang="en" dirty="0" err="1"/>
              <a:t>NIfTI</a:t>
            </a:r>
            <a:endParaRPr dirty="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Surface Model / Mesh Data: Wavefront OBJ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Metadata (Not an Exhaustive List)</a:t>
            </a:r>
            <a:endParaRPr dirty="0"/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7625" y="684613"/>
            <a:ext cx="8518500" cy="41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dirty="0"/>
              <a:t>What metadata will you collect?</a:t>
            </a:r>
            <a:endParaRPr dirty="0"/>
          </a:p>
          <a:p>
            <a:pPr marL="457200" lvl="0" indent="-37465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en" dirty="0" err="1"/>
              <a:t>FaceBase</a:t>
            </a:r>
            <a:r>
              <a:rPr lang="en" dirty="0"/>
              <a:t> has some minimum metadata requirements</a:t>
            </a:r>
            <a:endParaRPr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Protocols for each experiment (we recommend the Nature Protocol Exchange format)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Species, developmental stage, and anatomy for each </a:t>
            </a: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biosample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Additional requirements depending on data type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dirty="0" err="1"/>
              <a:t>FaceBase</a:t>
            </a:r>
            <a:r>
              <a:rPr lang="en" dirty="0"/>
              <a:t> supports many more optional metadata elements</a:t>
            </a:r>
            <a:endParaRPr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If you want to provide more than we currently collect, we’ll probably accommodate those too.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How will you express the metadata?</a:t>
            </a:r>
            <a:endParaRPr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FaceBase</a:t>
            </a: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 uses standard ontologies for different metadata types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Some Ontologies Used by </a:t>
            </a:r>
            <a:r>
              <a:rPr lang="en" dirty="0" err="1"/>
              <a:t>FaceBase</a:t>
            </a:r>
            <a:endParaRPr dirty="0"/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>
            <a:off x="317625" y="684613"/>
            <a:ext cx="8518500" cy="41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Anatomy: UBERON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Chromatin modifier: ZFIN, NGI, HGNC, Ensemble, MGI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Data type: OBI, SMOMEDCT, CHMO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Experiment type: MMO, ERO, CHMO, SCTID, OBI, STATO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Gene: NCBI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Phenotype: </a:t>
            </a:r>
            <a:r>
              <a:rPr lang="en" sz="2100" dirty="0" err="1"/>
              <a:t>chmo</a:t>
            </a:r>
            <a:r>
              <a:rPr lang="en" sz="2100" dirty="0"/>
              <a:t>, </a:t>
            </a:r>
            <a:r>
              <a:rPr lang="en" sz="2100" dirty="0" err="1"/>
              <a:t>cmmo</a:t>
            </a:r>
            <a:r>
              <a:rPr lang="en" sz="2100" dirty="0"/>
              <a:t>, </a:t>
            </a:r>
            <a:r>
              <a:rPr lang="en" sz="2100" dirty="0" err="1"/>
              <a:t>fma</a:t>
            </a:r>
            <a:r>
              <a:rPr lang="en" sz="2100" dirty="0"/>
              <a:t>, MP, HP, DOID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Sex: UBERON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Species: NCBI Taxon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Strain: MGI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Syndrome: MONDO</a:t>
            </a:r>
            <a:endParaRPr sz="2100" dirty="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dirty="0"/>
              <a:t>Transcription factor:  MGI, ZFIN, </a:t>
            </a:r>
            <a:r>
              <a:rPr lang="en" sz="2100" dirty="0" err="1"/>
              <a:t>Gene_ORFName</a:t>
            </a:r>
            <a:r>
              <a:rPr lang="en" sz="2100" dirty="0"/>
              <a:t>, </a:t>
            </a:r>
            <a:r>
              <a:rPr lang="en" sz="2100" dirty="0" err="1"/>
              <a:t>Ensembl</a:t>
            </a:r>
            <a:r>
              <a:rPr lang="en" sz="2100" dirty="0"/>
              <a:t>, HGNC</a:t>
            </a:r>
            <a:endParaRPr sz="2100" dirty="0"/>
          </a:p>
          <a:p>
            <a:pPr marL="45720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Pre-Upload Data Management Considerations</a:t>
            </a:r>
            <a:endParaRPr dirty="0"/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1"/>
          </p:nvPr>
        </p:nvSpPr>
        <p:spPr>
          <a:xfrm>
            <a:off x="312750" y="644638"/>
            <a:ext cx="8518500" cy="41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200"/>
              <a:buChar char="●"/>
            </a:pPr>
            <a:r>
              <a:rPr lang="en" sz="2200" dirty="0"/>
              <a:t>When, and how often, will you upload your data?</a:t>
            </a:r>
            <a:endParaRPr sz="2200"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 dirty="0">
                <a:latin typeface="Calibri" panose="020F0502020204030204" pitchFamily="34" charset="0"/>
                <a:cs typeface="Calibri" panose="020F0502020204030204" pitchFamily="34" charset="0"/>
              </a:rPr>
              <a:t>We encourage uploads early and often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 dirty="0">
                <a:latin typeface="Calibri" panose="020F0502020204030204" pitchFamily="34" charset="0"/>
                <a:cs typeface="Calibri" panose="020F0502020204030204" pitchFamily="34" charset="0"/>
              </a:rPr>
              <a:t>But you’ll need to have collected some data before it’s approved for </a:t>
            </a:r>
            <a:r>
              <a:rPr lang="en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FaceBase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 dirty="0"/>
              <a:t>How will you manage your data before it’s uploaded?</a:t>
            </a:r>
            <a:endParaRPr sz="1800"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 dirty="0">
                <a:latin typeface="Calibri" panose="020F0502020204030204" pitchFamily="34" charset="0"/>
                <a:cs typeface="Calibri" panose="020F0502020204030204" pitchFamily="34" charset="0"/>
              </a:rPr>
              <a:t>How will you organize your data and metadata before you upload?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 dirty="0">
                <a:latin typeface="Calibri" panose="020F0502020204030204" pitchFamily="34" charset="0"/>
                <a:cs typeface="Calibri" panose="020F0502020204030204" pitchFamily="34" charset="0"/>
              </a:rPr>
              <a:t>Do you have space for it?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 dirty="0">
                <a:latin typeface="Calibri" panose="020F0502020204030204" pitchFamily="34" charset="0"/>
                <a:cs typeface="Calibri" panose="020F0502020204030204" pitchFamily="34" charset="0"/>
              </a:rPr>
              <a:t>Do you have security and backup policies in place?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 dirty="0"/>
              <a:t>Will you need to do any preprocessing?</a:t>
            </a:r>
            <a:endParaRPr sz="2200"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 dirty="0">
                <a:latin typeface="Calibri" panose="020F0502020204030204" pitchFamily="34" charset="0"/>
                <a:cs typeface="Calibri" panose="020F0502020204030204" pitchFamily="34" charset="0"/>
              </a:rPr>
              <a:t>Does this involve tools you’ll develop yourself?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 dirty="0">
                <a:latin typeface="Calibri" panose="020F0502020204030204" pitchFamily="34" charset="0"/>
                <a:cs typeface="Calibri" panose="020F0502020204030204" pitchFamily="34" charset="0"/>
              </a:rPr>
              <a:t>If so, will you make it available on an open-source repository like </a:t>
            </a:r>
            <a:r>
              <a:rPr lang="en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github</a:t>
            </a:r>
            <a:r>
              <a:rPr lang="en" sz="18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Writing the DMS Plan</a:t>
            </a:r>
            <a:endParaRPr dirty="0"/>
          </a:p>
        </p:txBody>
      </p:sp>
      <p:sp>
        <p:nvSpPr>
          <p:cNvPr id="108" name="Google Shape;108;p20"/>
          <p:cNvSpPr txBox="1">
            <a:spLocks noGrp="1"/>
          </p:cNvSpPr>
          <p:nvPr>
            <p:ph type="body" idx="1"/>
          </p:nvPr>
        </p:nvSpPr>
        <p:spPr>
          <a:xfrm>
            <a:off x="317625" y="684613"/>
            <a:ext cx="8518500" cy="41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dirty="0"/>
              <a:t>Useful resources:</a:t>
            </a:r>
            <a:endParaRPr dirty="0"/>
          </a:p>
          <a:p>
            <a:pPr marL="457200" lvl="0" indent="-37465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NIH </a:t>
            </a:r>
            <a:r>
              <a:rPr lang="en" dirty="0">
                <a:hlinkClick r:id="rId3"/>
              </a:rPr>
              <a:t>“Writing a Data Management &amp; Sharing Plan” </a:t>
            </a:r>
            <a:endParaRPr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Includes format and sample plans</a:t>
            </a: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Includes links to additional requirements for specific institutes, programs, and offices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dirty="0"/>
              <a:t>“Writing a DMS Plan for </a:t>
            </a:r>
            <a:r>
              <a:rPr lang="en" dirty="0" err="1"/>
              <a:t>FaceBase</a:t>
            </a:r>
            <a:r>
              <a:rPr lang="en" dirty="0"/>
              <a:t>”</a:t>
            </a:r>
            <a:endParaRPr dirty="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Coming soon - under internal review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Based on NIH DMS plan format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SI Simpl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50627D"/>
      </a:accent1>
      <a:accent2>
        <a:srgbClr val="83CA40"/>
      </a:accent2>
      <a:accent3>
        <a:srgbClr val="F42836"/>
      </a:accent3>
      <a:accent4>
        <a:srgbClr val="FFB40B"/>
      </a:accent4>
      <a:accent5>
        <a:srgbClr val="379C79"/>
      </a:accent5>
      <a:accent6>
        <a:srgbClr val="ED5C22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1113</Words>
  <Application>Microsoft Macintosh PowerPoint</Application>
  <PresentationFormat>On-screen Show (16:9)</PresentationFormat>
  <Paragraphs>152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Helvetica Neue</vt:lpstr>
      <vt:lpstr>Roboto</vt:lpstr>
      <vt:lpstr>Roboto Medium</vt:lpstr>
      <vt:lpstr>ISI Simple</vt:lpstr>
      <vt:lpstr>How FaceBase Can Help with Data Management and Sharing Plans</vt:lpstr>
      <vt:lpstr>Writing a DMS Plan</vt:lpstr>
      <vt:lpstr>Data Planning</vt:lpstr>
      <vt:lpstr>Data Types (Not an Exhaustive List)</vt:lpstr>
      <vt:lpstr>Data Formats (Not an Exhaustive List)</vt:lpstr>
      <vt:lpstr>Metadata (Not an Exhaustive List)</vt:lpstr>
      <vt:lpstr>Some Ontologies Used by FaceBase</vt:lpstr>
      <vt:lpstr>Pre-Upload Data Management Considerations</vt:lpstr>
      <vt:lpstr>Writing the DMS Plan</vt:lpstr>
      <vt:lpstr>DMS Plan - Element 1: Data Type </vt:lpstr>
      <vt:lpstr>DMS Plan - Element 2: Related Tools, Software and/or Code:  </vt:lpstr>
      <vt:lpstr>DMS Plan - Element 3: Standards  </vt:lpstr>
      <vt:lpstr>DMS Plan - Element 4: Data Preservation, Access, and Associated Timelines  </vt:lpstr>
      <vt:lpstr>DMS Plan - Element 5: Access, Distribution, or Reuse Considerations </vt:lpstr>
      <vt:lpstr>DMS Plan - Element 6: Oversight of Data Management and Sharing </vt:lpstr>
      <vt:lpstr>Further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FaceBase Can Help with Data Management and Sharing Plans</dc:title>
  <cp:lastModifiedBy>Laura J. Pearlman</cp:lastModifiedBy>
  <cp:revision>6</cp:revision>
  <dcterms:modified xsi:type="dcterms:W3CDTF">2023-06-13T04:33:44Z</dcterms:modified>
</cp:coreProperties>
</file>